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72" r:id="rId3"/>
    <p:sldId id="258" r:id="rId4"/>
    <p:sldId id="261" r:id="rId5"/>
    <p:sldId id="273" r:id="rId6"/>
    <p:sldId id="259" r:id="rId7"/>
    <p:sldId id="260" r:id="rId8"/>
    <p:sldId id="262" r:id="rId9"/>
    <p:sldId id="263" r:id="rId10"/>
    <p:sldId id="264" r:id="rId11"/>
    <p:sldId id="265" r:id="rId12"/>
    <p:sldId id="266" r:id="rId13"/>
    <p:sldId id="269" r:id="rId14"/>
    <p:sldId id="274" r:id="rId15"/>
    <p:sldId id="270" r:id="rId16"/>
    <p:sldId id="271" r:id="rId17"/>
    <p:sldId id="268" r:id="rId18"/>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25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30"/>
    <p:restoredTop sz="86732"/>
  </p:normalViewPr>
  <p:slideViewPr>
    <p:cSldViewPr snapToGrid="0" snapToObjects="1">
      <p:cViewPr varScale="1">
        <p:scale>
          <a:sx n="174" d="100"/>
          <a:sy n="174" d="100"/>
        </p:scale>
        <p:origin x="1144" y="184"/>
      </p:cViewPr>
      <p:guideLst/>
    </p:cSldViewPr>
  </p:slideViewPr>
  <p:notesTextViewPr>
    <p:cViewPr>
      <p:scale>
        <a:sx n="140" d="100"/>
        <a:sy n="14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1648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1450" y="1143000"/>
            <a:ext cx="5486400" cy="3086100"/>
          </a:xfrm>
          <a:prstGeom prst="rect">
            <a:avLst/>
          </a:prstGeom>
          <a:noFill/>
          <a:ln w="12700">
            <a:solidFill>
              <a:prstClr val="black"/>
            </a:solidFill>
          </a:ln>
        </p:spPr>
      </p:sp>
      <p:sp>
        <p:nvSpPr>
          <p:cNvPr id="3" name="Notes Placeholder 2"/>
          <p:cNvSpPr>
            <a:spLocks noGrp="1"/>
          </p:cNvSpPr>
          <p:nvPr>
            <p:ph type="body" idx="1"/>
          </p:nvPr>
        </p:nvSpPr>
        <p:spPr>
          <a:xfrm>
            <a:off x="514350" y="4400550"/>
            <a:ext cx="4114800" cy="360045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I’ll stop here today… </a:t>
            </a:r>
            <a:r>
              <a:rPr lang="en-US" dirty="0">
                <a:solidFill>
                  <a:srgbClr val="0A0A0A"/>
                </a:solidFill>
                <a:latin typeface="Arial" pitchFamily="34" charset="0"/>
                <a:ea typeface="Arial" pitchFamily="34" charset="-122"/>
                <a:cs typeface="Arial" pitchFamily="34" charset="-120"/>
              </a:rPr>
              <a:t>More To Come After Pilot Interviews</a:t>
            </a:r>
            <a:endParaRPr lang="en-US" dirty="0"/>
          </a:p>
          <a:p>
            <a:endParaRPr lang="en-US" dirty="0"/>
          </a:p>
        </p:txBody>
      </p:sp>
    </p:spTree>
    <p:extLst>
      <p:ext uri="{BB962C8B-B14F-4D97-AF65-F5344CB8AC3E}">
        <p14:creationId xmlns:p14="http://schemas.microsoft.com/office/powerpoint/2010/main" val="1513457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1450" y="1143000"/>
            <a:ext cx="5486400" cy="3086100"/>
          </a:xfrm>
          <a:prstGeom prst="rect">
            <a:avLst/>
          </a:prstGeom>
          <a:noFill/>
          <a:ln w="12700">
            <a:solidFill>
              <a:prstClr val="black"/>
            </a:solidFill>
          </a:ln>
        </p:spPr>
      </p:sp>
      <p:sp>
        <p:nvSpPr>
          <p:cNvPr id="3" name="Notes Placeholder 2"/>
          <p:cNvSpPr>
            <a:spLocks noGrp="1"/>
          </p:cNvSpPr>
          <p:nvPr>
            <p:ph type="body" idx="1"/>
          </p:nvPr>
        </p:nvSpPr>
        <p:spPr>
          <a:xfrm>
            <a:off x="514350" y="4400550"/>
            <a:ext cx="4114800" cy="3600450"/>
          </a:xfrm>
          <a:prstGeom prst="rect">
            <a:avLst/>
          </a:prstGeom>
        </p:spPr>
        <p:txBody>
          <a:bodyPr/>
          <a:lstStyle/>
          <a:p>
            <a:endParaRPr lang="en-US" dirty="0"/>
          </a:p>
        </p:txBody>
      </p:sp>
    </p:spTree>
    <p:extLst>
      <p:ext uri="{BB962C8B-B14F-4D97-AF65-F5344CB8AC3E}">
        <p14:creationId xmlns:p14="http://schemas.microsoft.com/office/powerpoint/2010/main" val="26442717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B5BD84-AEC5-9897-8F94-525B97DA0D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3FCF9D-384D-1539-1F60-04AD072302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BDC5A5-19EC-41BF-7D19-5C17FB1ED2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FD3504-3ECF-6C80-81F4-285792303E58}"/>
              </a:ext>
            </a:extLst>
          </p:cNvPr>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2402448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i="1"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75FF3C-07CC-6EE4-8AB1-42F8C6BC12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7562EB-3651-7742-1186-FAA85483DC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8996A7-B1E4-7525-57C6-7DED3D88C7C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31C9E5-7E9D-E729-C11E-F810A35691D7}"/>
              </a:ext>
            </a:extLst>
          </p:cNvPr>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30307486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Text 0"/>
          <p:cNvSpPr/>
          <p:nvPr/>
        </p:nvSpPr>
        <p:spPr>
          <a:xfrm>
            <a:off x="548640" y="1041816"/>
            <a:ext cx="8046720" cy="1618937"/>
          </a:xfrm>
          <a:prstGeom prst="rect">
            <a:avLst/>
          </a:prstGeom>
          <a:noFill/>
          <a:ln/>
        </p:spPr>
        <p:txBody>
          <a:bodyPr wrap="square" lIns="0" tIns="0" rIns="0" bIns="0" rtlCol="0" anchor="ctr"/>
          <a:lstStyle/>
          <a:p>
            <a:pPr marL="0" indent="0">
              <a:lnSpc>
                <a:spcPct val="80000"/>
              </a:lnSpc>
              <a:buNone/>
            </a:pPr>
            <a:r>
              <a:rPr lang="en-US" sz="5400" b="1" dirty="0">
                <a:solidFill>
                  <a:schemeClr val="tx1">
                    <a:lumMod val="85000"/>
                    <a:lumOff val="15000"/>
                  </a:schemeClr>
                </a:solidFill>
                <a:latin typeface="Arial" panose="020B0604020202020204" pitchFamily="34" charset="0"/>
                <a:ea typeface="Arial" pitchFamily="34" charset="-122"/>
                <a:cs typeface="Arial" panose="020B0604020202020204" pitchFamily="34" charset="0"/>
              </a:rPr>
              <a:t>Gaining Ground, </a:t>
            </a:r>
          </a:p>
          <a:p>
            <a:pPr marL="0" indent="0">
              <a:lnSpc>
                <a:spcPct val="80000"/>
              </a:lnSpc>
              <a:buNone/>
            </a:pPr>
            <a:r>
              <a:rPr lang="en-US" sz="5400" b="1" dirty="0">
                <a:solidFill>
                  <a:srgbClr val="DC2626"/>
                </a:solidFill>
                <a:latin typeface="Arial" panose="020B0604020202020204" pitchFamily="34" charset="0"/>
                <a:ea typeface="Arial" pitchFamily="34" charset="-122"/>
                <a:cs typeface="Arial" panose="020B0604020202020204" pitchFamily="34" charset="0"/>
              </a:rPr>
              <a:t>Losing Sight</a:t>
            </a:r>
            <a:endParaRPr lang="en-US" sz="5400" dirty="0">
              <a:latin typeface="Arial" panose="020B0604020202020204" pitchFamily="34" charset="0"/>
              <a:cs typeface="Arial" panose="020B0604020202020204" pitchFamily="34" charset="0"/>
            </a:endParaRPr>
          </a:p>
        </p:txBody>
      </p:sp>
      <p:sp>
        <p:nvSpPr>
          <p:cNvPr id="3" name="Text 1"/>
          <p:cNvSpPr/>
          <p:nvPr/>
        </p:nvSpPr>
        <p:spPr>
          <a:xfrm>
            <a:off x="548640" y="2660753"/>
            <a:ext cx="5447426" cy="640080"/>
          </a:xfrm>
          <a:prstGeom prst="rect">
            <a:avLst/>
          </a:prstGeom>
          <a:noFill/>
          <a:ln/>
        </p:spPr>
        <p:txBody>
          <a:bodyPr wrap="square" lIns="0" tIns="0" rIns="0" bIns="0" rtlCol="0" anchor="ctr"/>
          <a:lstStyle/>
          <a:p>
            <a:pPr marL="0" indent="0">
              <a:lnSpc>
                <a:spcPct val="120000"/>
              </a:lnSpc>
              <a:buNone/>
            </a:pPr>
            <a:r>
              <a:rPr lang="en-US" dirty="0">
                <a:latin typeface="Arial" pitchFamily="34" charset="0"/>
                <a:ea typeface="Helvetica Neue Light" panose="02000403000000020004" pitchFamily="2" charset="0"/>
                <a:cs typeface="Arial" pitchFamily="34" charset="-120"/>
              </a:rPr>
              <a:t>How AI Engagement Constitutes The Proxy Metrics That Erode Organizational Judgment</a:t>
            </a:r>
            <a:endParaRPr lang="en-US" dirty="0"/>
          </a:p>
        </p:txBody>
      </p:sp>
      <p:sp>
        <p:nvSpPr>
          <p:cNvPr id="4" name="Text 2"/>
          <p:cNvSpPr/>
          <p:nvPr/>
        </p:nvSpPr>
        <p:spPr>
          <a:xfrm>
            <a:off x="548640" y="4407108"/>
            <a:ext cx="6400800" cy="434715"/>
          </a:xfrm>
          <a:prstGeom prst="rect">
            <a:avLst/>
          </a:prstGeom>
          <a:noFill/>
          <a:ln/>
        </p:spPr>
        <p:txBody>
          <a:bodyPr wrap="square" lIns="0" tIns="0" rIns="0" bIns="0" rtlCol="0" anchor="t"/>
          <a:lstStyle/>
          <a:p>
            <a:pPr marL="0" indent="0">
              <a:lnSpc>
                <a:spcPct val="150000"/>
              </a:lnSpc>
              <a:buNone/>
            </a:pPr>
            <a:r>
              <a:rPr lang="en-US" sz="900" dirty="0">
                <a:latin typeface="Arial" panose="020B0604020202020204" pitchFamily="34" charset="0"/>
                <a:ea typeface="Arial" pitchFamily="34" charset="-122"/>
                <a:cs typeface="Arial" panose="020B0604020202020204" pitchFamily="34" charset="0"/>
              </a:rPr>
              <a:t>Progress Update and Empirical Plans</a:t>
            </a:r>
            <a:endParaRPr lang="en-US" sz="900" dirty="0">
              <a:latin typeface="Arial" panose="020B0604020202020204" pitchFamily="34" charset="0"/>
              <a:cs typeface="Arial" panose="020B0604020202020204" pitchFamily="34" charset="0"/>
            </a:endParaRPr>
          </a:p>
          <a:p>
            <a:pPr marL="0" indent="0">
              <a:lnSpc>
                <a:spcPct val="150000"/>
              </a:lnSpc>
              <a:buNone/>
            </a:pPr>
            <a:r>
              <a:rPr lang="en-US" sz="900" dirty="0">
                <a:solidFill>
                  <a:schemeClr val="bg1">
                    <a:lumMod val="75000"/>
                  </a:schemeClr>
                </a:solidFill>
                <a:latin typeface="Arial" panose="020B0604020202020204" pitchFamily="34" charset="0"/>
                <a:ea typeface="Arial" pitchFamily="34" charset="-122"/>
                <a:cs typeface="Arial" panose="020B0604020202020204" pitchFamily="34" charset="0"/>
              </a:rPr>
              <a:t>Vikram Bapat · Ecosystems, Platforms &amp; Strategy · IfM, University of Cambridge</a:t>
            </a:r>
            <a:endParaRPr lang="en-US" sz="900" dirty="0">
              <a:solidFill>
                <a:schemeClr val="bg1">
                  <a:lumMod val="75000"/>
                </a:schemeClr>
              </a:solidFill>
              <a:latin typeface="Arial" panose="020B0604020202020204" pitchFamily="34" charset="0"/>
              <a:cs typeface="Arial" panose="020B0604020202020204" pitchFamily="34" charset="0"/>
            </a:endParaRPr>
          </a:p>
        </p:txBody>
      </p:sp>
      <p:sp>
        <p:nvSpPr>
          <p:cNvPr id="7" name="Freeform 6">
            <a:extLst>
              <a:ext uri="{FF2B5EF4-FFF2-40B4-BE49-F238E27FC236}">
                <a16:creationId xmlns:a16="http://schemas.microsoft.com/office/drawing/2014/main" id="{E51199B6-E09A-727F-58C2-0EF07FEC2119}"/>
              </a:ext>
            </a:extLst>
          </p:cNvPr>
          <p:cNvSpPr/>
          <p:nvPr/>
        </p:nvSpPr>
        <p:spPr>
          <a:xfrm rot="20670920" flipV="1">
            <a:off x="5518201" y="562764"/>
            <a:ext cx="699012" cy="479977"/>
          </a:xfrm>
          <a:custGeom>
            <a:avLst/>
            <a:gdLst>
              <a:gd name="csX0" fmla="*/ 699012 w 699012"/>
              <a:gd name="csY0" fmla="*/ 417471 h 479977"/>
              <a:gd name="csX1" fmla="*/ 357633 w 699012"/>
              <a:gd name="csY1" fmla="*/ 445302 h 479977"/>
              <a:gd name="csX2" fmla="*/ 0 w 699012"/>
              <a:gd name="csY2" fmla="*/ 0 h 479977"/>
            </a:gdLst>
            <a:ahLst/>
            <a:cxnLst>
              <a:cxn ang="0">
                <a:pos x="csX0" y="csY0"/>
              </a:cxn>
              <a:cxn ang="0">
                <a:pos x="csX1" y="csY1"/>
              </a:cxn>
              <a:cxn ang="0">
                <a:pos x="csX2" y="csY2"/>
              </a:cxn>
            </a:cxnLst>
            <a:rect l="l" t="t" r="r" b="b"/>
            <a:pathLst>
              <a:path w="699012" h="479977" extrusionOk="0">
                <a:moveTo>
                  <a:pt x="699012" y="417471"/>
                </a:moveTo>
                <a:cubicBezTo>
                  <a:pt x="575619" y="459418"/>
                  <a:pt x="458120" y="520891"/>
                  <a:pt x="357633" y="445302"/>
                </a:cubicBezTo>
                <a:cubicBezTo>
                  <a:pt x="260820" y="379869"/>
                  <a:pt x="94348" y="188696"/>
                  <a:pt x="0" y="0"/>
                </a:cubicBezTo>
              </a:path>
            </a:pathLst>
          </a:custGeom>
          <a:noFill/>
          <a:ln w="28575">
            <a:solidFill>
              <a:schemeClr val="bg1">
                <a:lumMod val="65000"/>
              </a:schemeClr>
            </a:solidFill>
            <a:prstDash val="sysDot"/>
            <a:headEnd type="none" w="med" len="med"/>
            <a:tailEnd type="arrow" w="med" len="med"/>
            <a:extLst>
              <a:ext uri="{C807C97D-BFC1-408E-A445-0C87EB9F89A2}">
                <ask:lineSketchStyleProps xmlns:ask="http://schemas.microsoft.com/office/drawing/2018/sketchyshapes" sd="1219033472">
                  <a:custGeom>
                    <a:avLst/>
                    <a:gdLst>
                      <a:gd name="csX0" fmla="*/ 827772 w 827772"/>
                      <a:gd name="csY0" fmla="*/ 288758 h 331992"/>
                      <a:gd name="csX1" fmla="*/ 423511 w 827772"/>
                      <a:gd name="csY1" fmla="*/ 308008 h 331992"/>
                      <a:gd name="csX2" fmla="*/ 0 w 827772"/>
                      <a:gd name="csY2" fmla="*/ 0 h 331992"/>
                    </a:gdLst>
                    <a:ahLst/>
                    <a:cxnLst>
                      <a:cxn ang="0">
                        <a:pos x="csX0" y="csY0"/>
                      </a:cxn>
                      <a:cxn ang="0">
                        <a:pos x="csX1" y="csY1"/>
                      </a:cxn>
                      <a:cxn ang="0">
                        <a:pos x="csX2" y="csY2"/>
                      </a:cxn>
                    </a:cxnLst>
                    <a:rect l="l" t="t" r="r" b="b"/>
                    <a:pathLst>
                      <a:path w="827772" h="331992">
                        <a:moveTo>
                          <a:pt x="827772" y="288758"/>
                        </a:moveTo>
                        <a:cubicBezTo>
                          <a:pt x="694622" y="322446"/>
                          <a:pt x="561473" y="356134"/>
                          <a:pt x="423511" y="308008"/>
                        </a:cubicBezTo>
                        <a:cubicBezTo>
                          <a:pt x="285549" y="259882"/>
                          <a:pt x="142774" y="129941"/>
                          <a:pt x="0" y="0"/>
                        </a:cubicBezTo>
                      </a:path>
                    </a:pathLst>
                  </a:custGeom>
                  <ask:type>
                    <ask:lineSketchCurve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 1">
            <a:extLst>
              <a:ext uri="{FF2B5EF4-FFF2-40B4-BE49-F238E27FC236}">
                <a16:creationId xmlns:a16="http://schemas.microsoft.com/office/drawing/2014/main" id="{341D6DF3-EC6D-26A3-D39F-A37BDDDEABD3}"/>
              </a:ext>
            </a:extLst>
          </p:cNvPr>
          <p:cNvSpPr/>
          <p:nvPr/>
        </p:nvSpPr>
        <p:spPr>
          <a:xfrm>
            <a:off x="6233748" y="401735"/>
            <a:ext cx="2265359" cy="859173"/>
          </a:xfrm>
          <a:prstGeom prst="rect">
            <a:avLst/>
          </a:prstGeom>
          <a:noFill/>
          <a:ln/>
        </p:spPr>
        <p:txBody>
          <a:bodyPr wrap="square" lIns="0" tIns="0" rIns="0" bIns="0" rtlCol="0" anchor="t"/>
          <a:lstStyle/>
          <a:p>
            <a:pPr>
              <a:lnSpc>
                <a:spcPct val="120000"/>
              </a:lnSpc>
            </a:pPr>
            <a:r>
              <a:rPr lang="en-US" sz="1100" dirty="0">
                <a:solidFill>
                  <a:schemeClr val="tx1">
                    <a:lumMod val="50000"/>
                    <a:lumOff val="50000"/>
                  </a:schemeClr>
                </a:solidFill>
                <a:latin typeface="American Typewriter" panose="02090604020004020304" pitchFamily="18" charset="77"/>
              </a:rPr>
              <a:t>The title </a:t>
            </a:r>
            <a:r>
              <a:rPr lang="en-US" sz="1100" dirty="0">
                <a:solidFill>
                  <a:schemeClr val="tx1">
                    <a:lumMod val="75000"/>
                    <a:lumOff val="25000"/>
                  </a:schemeClr>
                </a:solidFill>
                <a:latin typeface="American Typewriter" panose="02090604020004020304" pitchFamily="18" charset="77"/>
              </a:rPr>
              <a:t>is</a:t>
            </a:r>
            <a:r>
              <a:rPr lang="en-US" sz="1100" dirty="0">
                <a:solidFill>
                  <a:schemeClr val="tx1">
                    <a:lumMod val="50000"/>
                    <a:lumOff val="50000"/>
                  </a:schemeClr>
                </a:solidFill>
                <a:latin typeface="American Typewriter" panose="02090604020004020304" pitchFamily="18" charset="77"/>
              </a:rPr>
              <a:t> the argument. Each word carries it forward with precision, so the reader knows the claim before the paper begins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Text 0"/>
          <p:cNvSpPr/>
          <p:nvPr/>
        </p:nvSpPr>
        <p:spPr>
          <a:xfrm>
            <a:off x="548640" y="457200"/>
            <a:ext cx="8046720" cy="457200"/>
          </a:xfrm>
          <a:prstGeom prst="rect">
            <a:avLst/>
          </a:prstGeom>
          <a:noFill/>
          <a:ln/>
        </p:spPr>
        <p:txBody>
          <a:bodyPr wrap="square" lIns="0" tIns="0" rIns="0" bIns="0" rtlCol="0" anchor="ctr"/>
          <a:lstStyle/>
          <a:p>
            <a:pPr marL="0" indent="0">
              <a:buNone/>
            </a:pPr>
            <a:r>
              <a:rPr lang="en-US" sz="2400" dirty="0">
                <a:solidFill>
                  <a:srgbClr val="0A0A0A"/>
                </a:solidFill>
                <a:latin typeface="Arial" pitchFamily="34" charset="0"/>
                <a:ea typeface="Arial" pitchFamily="34" charset="-122"/>
                <a:cs typeface="Arial" pitchFamily="34" charset="-120"/>
              </a:rPr>
              <a:t>Two Populations, Sequenced</a:t>
            </a:r>
            <a:endParaRPr lang="en-US" sz="2400" dirty="0"/>
          </a:p>
        </p:txBody>
      </p:sp>
      <p:sp>
        <p:nvSpPr>
          <p:cNvPr id="4" name="Text 2"/>
          <p:cNvSpPr/>
          <p:nvPr/>
        </p:nvSpPr>
        <p:spPr>
          <a:xfrm>
            <a:off x="548640" y="1234440"/>
            <a:ext cx="3840480" cy="274320"/>
          </a:xfrm>
          <a:prstGeom prst="rect">
            <a:avLst/>
          </a:prstGeom>
          <a:noFill/>
          <a:ln/>
        </p:spPr>
        <p:txBody>
          <a:bodyPr wrap="square" lIns="0" tIns="0" rIns="0" bIns="0" rtlCol="0" anchor="ctr"/>
          <a:lstStyle/>
          <a:p>
            <a:pPr marL="0" indent="0">
              <a:buNone/>
            </a:pPr>
            <a:r>
              <a:rPr lang="en-US" sz="1400" dirty="0">
                <a:solidFill>
                  <a:srgbClr val="DC2525"/>
                </a:solidFill>
                <a:latin typeface="Arial" pitchFamily="34" charset="0"/>
                <a:ea typeface="Arial" pitchFamily="34" charset="-122"/>
                <a:cs typeface="Arial" pitchFamily="34" charset="-120"/>
              </a:rPr>
              <a:t>Population 1: Frontline practitioners</a:t>
            </a:r>
            <a:endParaRPr lang="en-US" sz="1400" dirty="0">
              <a:solidFill>
                <a:srgbClr val="DC2525"/>
              </a:solidFill>
            </a:endParaRPr>
          </a:p>
        </p:txBody>
      </p:sp>
      <p:sp>
        <p:nvSpPr>
          <p:cNvPr id="5" name="Text 3"/>
          <p:cNvSpPr/>
          <p:nvPr/>
        </p:nvSpPr>
        <p:spPr>
          <a:xfrm>
            <a:off x="548640" y="1543050"/>
            <a:ext cx="3840480" cy="182880"/>
          </a:xfrm>
          <a:prstGeom prst="rect">
            <a:avLst/>
          </a:prstGeom>
          <a:noFill/>
          <a:ln/>
        </p:spPr>
        <p:txBody>
          <a:bodyPr wrap="square" lIns="0" tIns="0" rIns="0" bIns="0" rtlCol="0" anchor="ctr"/>
          <a:lstStyle/>
          <a:p>
            <a:pPr marL="0" indent="0">
              <a:buNone/>
            </a:pPr>
            <a:r>
              <a:rPr lang="en-US" sz="1000" dirty="0">
                <a:latin typeface="Arial" pitchFamily="34" charset="0"/>
                <a:ea typeface="Arial" pitchFamily="34" charset="-122"/>
                <a:cs typeface="Arial" pitchFamily="34" charset="-120"/>
              </a:rPr>
              <a:t>Technology practitioners across professional domains</a:t>
            </a:r>
            <a:endParaRPr lang="en-US" sz="1000" dirty="0"/>
          </a:p>
        </p:txBody>
      </p:sp>
      <p:sp>
        <p:nvSpPr>
          <p:cNvPr id="6" name="Text 4"/>
          <p:cNvSpPr/>
          <p:nvPr/>
        </p:nvSpPr>
        <p:spPr>
          <a:xfrm>
            <a:off x="548640" y="1965960"/>
            <a:ext cx="3840480" cy="1280160"/>
          </a:xfrm>
          <a:prstGeom prst="rect">
            <a:avLst/>
          </a:prstGeom>
          <a:noFill/>
          <a:ln/>
        </p:spPr>
        <p:txBody>
          <a:bodyPr wrap="square" lIns="0" tIns="0" rIns="0" bIns="0" rtlCol="0" anchor="t"/>
          <a:lstStyle/>
          <a:p>
            <a:pPr marL="0" indent="0">
              <a:lnSpc>
                <a:spcPct val="140000"/>
              </a:lnSpc>
              <a:buNone/>
            </a:pPr>
            <a:r>
              <a:rPr lang="en-US" sz="1000" dirty="0">
                <a:solidFill>
                  <a:srgbClr val="404040"/>
                </a:solidFill>
                <a:latin typeface="Arial" pitchFamily="34" charset="0"/>
                <a:ea typeface="Arial" pitchFamily="34" charset="-122"/>
                <a:cs typeface="Arial" pitchFamily="34" charset="-120"/>
              </a:rPr>
              <a:t>Surface how evaluative criteria shift during AI engagement. What practitioners measure, what they trust, how their sense of quality changes over time. The goal is to capture criteria shift in practitioners' own terms rather than imposing the framework's categories.</a:t>
            </a:r>
            <a:endParaRPr lang="en-US" sz="1000" dirty="0"/>
          </a:p>
        </p:txBody>
      </p:sp>
      <p:sp>
        <p:nvSpPr>
          <p:cNvPr id="8" name="Text 6"/>
          <p:cNvSpPr/>
          <p:nvPr/>
        </p:nvSpPr>
        <p:spPr>
          <a:xfrm>
            <a:off x="4754880" y="1234440"/>
            <a:ext cx="3840480" cy="274320"/>
          </a:xfrm>
          <a:prstGeom prst="rect">
            <a:avLst/>
          </a:prstGeom>
          <a:noFill/>
          <a:ln/>
        </p:spPr>
        <p:txBody>
          <a:bodyPr wrap="square" lIns="0" tIns="0" rIns="0" bIns="0" rtlCol="0" anchor="ctr"/>
          <a:lstStyle/>
          <a:p>
            <a:pPr marL="0" indent="0">
              <a:buNone/>
            </a:pPr>
            <a:r>
              <a:rPr lang="en-US" sz="1400" dirty="0">
                <a:solidFill>
                  <a:srgbClr val="DC2525"/>
                </a:solidFill>
                <a:latin typeface="Arial" pitchFamily="34" charset="0"/>
                <a:ea typeface="Arial" pitchFamily="34" charset="-122"/>
                <a:cs typeface="Arial" pitchFamily="34" charset="-120"/>
              </a:rPr>
              <a:t>Population 2: Boundary activity performers</a:t>
            </a:r>
            <a:endParaRPr lang="en-US" sz="1400" dirty="0">
              <a:solidFill>
                <a:srgbClr val="DC2525"/>
              </a:solidFill>
            </a:endParaRPr>
          </a:p>
        </p:txBody>
      </p:sp>
      <p:sp>
        <p:nvSpPr>
          <p:cNvPr id="9" name="Text 7"/>
          <p:cNvSpPr/>
          <p:nvPr/>
        </p:nvSpPr>
        <p:spPr>
          <a:xfrm>
            <a:off x="4754880" y="1543050"/>
            <a:ext cx="3840480" cy="182880"/>
          </a:xfrm>
          <a:prstGeom prst="rect">
            <a:avLst/>
          </a:prstGeom>
          <a:noFill/>
          <a:ln/>
        </p:spPr>
        <p:txBody>
          <a:bodyPr wrap="square" lIns="0" tIns="0" rIns="0" bIns="0" rtlCol="0" anchor="ctr"/>
          <a:lstStyle/>
          <a:p>
            <a:pPr marL="0" indent="0">
              <a:buNone/>
            </a:pPr>
            <a:r>
              <a:rPr lang="en-US" sz="1000" dirty="0">
                <a:latin typeface="Arial" pitchFamily="34" charset="0"/>
                <a:ea typeface="Arial" pitchFamily="34" charset="-122"/>
                <a:cs typeface="Arial" pitchFamily="34" charset="-120"/>
              </a:rPr>
              <a:t>Roles where institutional expectations meet operational realities</a:t>
            </a:r>
            <a:endParaRPr lang="en-US" sz="1000" dirty="0"/>
          </a:p>
        </p:txBody>
      </p:sp>
      <p:sp>
        <p:nvSpPr>
          <p:cNvPr id="10" name="Text 8"/>
          <p:cNvSpPr/>
          <p:nvPr/>
        </p:nvSpPr>
        <p:spPr>
          <a:xfrm>
            <a:off x="4754880" y="1965960"/>
            <a:ext cx="3840480" cy="1280160"/>
          </a:xfrm>
          <a:prstGeom prst="rect">
            <a:avLst/>
          </a:prstGeom>
          <a:noFill/>
          <a:ln/>
        </p:spPr>
        <p:txBody>
          <a:bodyPr wrap="square" lIns="0" tIns="0" rIns="0" bIns="0" rtlCol="0" anchor="t"/>
          <a:lstStyle/>
          <a:p>
            <a:pPr marL="0" indent="0">
              <a:lnSpc>
                <a:spcPct val="140000"/>
              </a:lnSpc>
              <a:buNone/>
            </a:pPr>
            <a:r>
              <a:rPr lang="en-US" sz="1000" dirty="0">
                <a:solidFill>
                  <a:srgbClr val="404040"/>
                </a:solidFill>
                <a:latin typeface="Arial" pitchFamily="34" charset="0"/>
                <a:ea typeface="Arial" pitchFamily="34" charset="-122"/>
                <a:cs typeface="Arial" pitchFamily="34" charset="-120"/>
              </a:rPr>
              <a:t>Surface the translation work that mediates between what organizations measure and what they are accountable for. Tests whether and how proxy-criterion displacement propagates through organizational structures. Boundary activity may be distributed across roles rather than concentrated in designated positions.</a:t>
            </a:r>
            <a:endParaRPr lang="en-US" sz="1000" dirty="0"/>
          </a:p>
        </p:txBody>
      </p:sp>
      <p:sp>
        <p:nvSpPr>
          <p:cNvPr id="11" name="Text 9"/>
          <p:cNvSpPr/>
          <p:nvPr/>
        </p:nvSpPr>
        <p:spPr>
          <a:xfrm>
            <a:off x="548640" y="3726180"/>
            <a:ext cx="8046720" cy="792480"/>
          </a:xfrm>
          <a:prstGeom prst="rect">
            <a:avLst/>
          </a:prstGeom>
          <a:noFill/>
          <a:ln/>
        </p:spPr>
        <p:txBody>
          <a:bodyPr wrap="square" lIns="0" tIns="0" rIns="0" bIns="0" rtlCol="0" anchor="t"/>
          <a:lstStyle/>
          <a:p>
            <a:pPr>
              <a:lnSpc>
                <a:spcPct val="130000"/>
              </a:lnSpc>
            </a:pPr>
            <a:r>
              <a:rPr lang="en-US" sz="1400" dirty="0">
                <a:solidFill>
                  <a:srgbClr val="0A0A0A"/>
                </a:solidFill>
                <a:latin typeface="Arial" pitchFamily="34" charset="0"/>
                <a:cs typeface="Arial" pitchFamily="34" charset="-120"/>
              </a:rPr>
              <a:t>Frontline practitioners come first because the criteria shifts need to be documented before their propagation can be traced. The current design allocates roughly 70% of interviews to frontline practitioners and 30% to boundary activity performers.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Text 0"/>
          <p:cNvSpPr/>
          <p:nvPr/>
        </p:nvSpPr>
        <p:spPr>
          <a:xfrm>
            <a:off x="548640" y="457200"/>
            <a:ext cx="8046720" cy="457200"/>
          </a:xfrm>
          <a:prstGeom prst="rect">
            <a:avLst/>
          </a:prstGeom>
          <a:noFill/>
          <a:ln/>
        </p:spPr>
        <p:txBody>
          <a:bodyPr wrap="square" lIns="0" tIns="0" rIns="0" bIns="0" rtlCol="0" anchor="ctr"/>
          <a:lstStyle/>
          <a:p>
            <a:pPr marL="0" indent="0">
              <a:buNone/>
            </a:pPr>
            <a:r>
              <a:rPr lang="en-US" sz="2400" dirty="0">
                <a:solidFill>
                  <a:srgbClr val="0A0A0A"/>
                </a:solidFill>
                <a:latin typeface="Arial" pitchFamily="34" charset="0"/>
                <a:ea typeface="Arial" pitchFamily="34" charset="-122"/>
                <a:cs typeface="Arial" pitchFamily="34" charset="-120"/>
              </a:rPr>
              <a:t>What The Framework Generates As Interview Questions</a:t>
            </a:r>
            <a:endParaRPr lang="en-US" sz="2400" dirty="0"/>
          </a:p>
        </p:txBody>
      </p:sp>
      <p:sp>
        <p:nvSpPr>
          <p:cNvPr id="3" name="Text 1"/>
          <p:cNvSpPr/>
          <p:nvPr/>
        </p:nvSpPr>
        <p:spPr>
          <a:xfrm>
            <a:off x="548640" y="1005840"/>
            <a:ext cx="7315200" cy="365760"/>
          </a:xfrm>
          <a:prstGeom prst="rect">
            <a:avLst/>
          </a:prstGeom>
          <a:noFill/>
          <a:ln/>
        </p:spPr>
        <p:txBody>
          <a:bodyPr wrap="square" lIns="0" tIns="0" rIns="0" bIns="0" rtlCol="0" anchor="t"/>
          <a:lstStyle/>
          <a:p>
            <a:pPr>
              <a:lnSpc>
                <a:spcPct val="130000"/>
              </a:lnSpc>
            </a:pPr>
            <a:r>
              <a:rPr lang="en-US" sz="1400" dirty="0">
                <a:solidFill>
                  <a:srgbClr val="0A0A0A"/>
                </a:solidFill>
                <a:latin typeface="Arial" pitchFamily="34" charset="0"/>
                <a:cs typeface="Arial" pitchFamily="34" charset="-120"/>
              </a:rPr>
              <a:t>The framework does not ask "what do you think about AI?" It asks questions that only this framework would generate.</a:t>
            </a:r>
          </a:p>
        </p:txBody>
      </p:sp>
      <p:sp>
        <p:nvSpPr>
          <p:cNvPr id="4" name="Shape 2"/>
          <p:cNvSpPr/>
          <p:nvPr/>
        </p:nvSpPr>
        <p:spPr>
          <a:xfrm>
            <a:off x="548640" y="1828800"/>
            <a:ext cx="2514600" cy="2857500"/>
          </a:xfrm>
          <a:prstGeom prst="rect">
            <a:avLst/>
          </a:prstGeom>
          <a:solidFill>
            <a:srgbClr val="F5F5F5"/>
          </a:solidFill>
          <a:ln/>
        </p:spPr>
        <p:txBody>
          <a:bodyPr/>
          <a:lstStyle/>
          <a:p>
            <a:endParaRPr lang="en-US"/>
          </a:p>
        </p:txBody>
      </p:sp>
      <p:sp>
        <p:nvSpPr>
          <p:cNvPr id="5" name="Text 3"/>
          <p:cNvSpPr/>
          <p:nvPr/>
        </p:nvSpPr>
        <p:spPr>
          <a:xfrm>
            <a:off x="731520" y="1691640"/>
            <a:ext cx="2148840" cy="228600"/>
          </a:xfrm>
          <a:prstGeom prst="rect">
            <a:avLst/>
          </a:prstGeom>
          <a:noFill/>
          <a:ln/>
        </p:spPr>
        <p:txBody>
          <a:bodyPr wrap="square" lIns="0" tIns="0" rIns="0" bIns="0" rtlCol="0" anchor="ctr"/>
          <a:lstStyle/>
          <a:p>
            <a:pPr marL="0" indent="0">
              <a:buNone/>
            </a:pPr>
            <a:endParaRPr lang="en-US" sz="900" dirty="0"/>
          </a:p>
        </p:txBody>
      </p:sp>
      <p:sp>
        <p:nvSpPr>
          <p:cNvPr id="6" name="Text 4"/>
          <p:cNvSpPr/>
          <p:nvPr/>
        </p:nvSpPr>
        <p:spPr>
          <a:xfrm>
            <a:off x="731520" y="1965960"/>
            <a:ext cx="2148840" cy="2499360"/>
          </a:xfrm>
          <a:prstGeom prst="rect">
            <a:avLst/>
          </a:prstGeom>
          <a:noFill/>
          <a:ln/>
        </p:spPr>
        <p:txBody>
          <a:bodyPr wrap="square" lIns="0" tIns="0" rIns="0" bIns="0" rtlCol="0" anchor="t"/>
          <a:lstStyle/>
          <a:p>
            <a:pPr>
              <a:lnSpc>
                <a:spcPct val="150000"/>
              </a:lnSpc>
            </a:pPr>
            <a:r>
              <a:rPr lang="en-US" sz="1000" b="1" dirty="0">
                <a:solidFill>
                  <a:srgbClr val="DC2626"/>
                </a:solidFill>
                <a:latin typeface="Arial" pitchFamily="34" charset="0"/>
                <a:ea typeface="Arial" pitchFamily="34" charset="-122"/>
                <a:cs typeface="Arial" pitchFamily="34" charset="-120"/>
              </a:rPr>
              <a:t>Proxy Elevation</a:t>
            </a:r>
          </a:p>
          <a:p>
            <a:pPr>
              <a:lnSpc>
                <a:spcPct val="150000"/>
              </a:lnSpc>
            </a:pPr>
            <a:endParaRPr lang="en-US" sz="1000" dirty="0"/>
          </a:p>
          <a:p>
            <a:pPr marL="0" indent="0">
              <a:lnSpc>
                <a:spcPct val="150000"/>
              </a:lnSpc>
              <a:buNone/>
            </a:pPr>
            <a:r>
              <a:rPr lang="en-US" sz="1000" dirty="0">
                <a:solidFill>
                  <a:srgbClr val="404040"/>
                </a:solidFill>
                <a:latin typeface="Arial" pitchFamily="34" charset="0"/>
                <a:ea typeface="Arial" pitchFamily="34" charset="-122"/>
                <a:cs typeface="Arial" pitchFamily="34" charset="-120"/>
              </a:rPr>
              <a:t>What do you measure now that you did not measure before AI?</a:t>
            </a:r>
          </a:p>
          <a:p>
            <a:pPr marL="0" indent="0">
              <a:lnSpc>
                <a:spcPct val="150000"/>
              </a:lnSpc>
              <a:buNone/>
            </a:pPr>
            <a:endParaRPr lang="en-US" sz="1000" dirty="0">
              <a:solidFill>
                <a:srgbClr val="404040"/>
              </a:solidFill>
              <a:latin typeface="Arial" pitchFamily="34" charset="0"/>
              <a:ea typeface="Arial" pitchFamily="34" charset="-122"/>
              <a:cs typeface="Arial" pitchFamily="34" charset="-120"/>
            </a:endParaRPr>
          </a:p>
          <a:p>
            <a:pPr>
              <a:lnSpc>
                <a:spcPct val="150000"/>
              </a:lnSpc>
            </a:pPr>
            <a:r>
              <a:rPr lang="en-US" sz="1000" dirty="0">
                <a:solidFill>
                  <a:srgbClr val="404040"/>
                </a:solidFill>
                <a:latin typeface="Arial" pitchFamily="34" charset="0"/>
                <a:ea typeface="Arial" pitchFamily="34" charset="-122"/>
                <a:cs typeface="Arial" pitchFamily="34" charset="-120"/>
              </a:rPr>
              <a:t>What have you stopped tracking?</a:t>
            </a:r>
          </a:p>
          <a:p>
            <a:pPr>
              <a:lnSpc>
                <a:spcPct val="150000"/>
              </a:lnSpc>
            </a:pPr>
            <a:endParaRPr lang="en-US" sz="1000" dirty="0">
              <a:solidFill>
                <a:srgbClr val="404040"/>
              </a:solidFill>
              <a:latin typeface="Arial" pitchFamily="34" charset="0"/>
              <a:ea typeface="Arial" pitchFamily="34" charset="-122"/>
              <a:cs typeface="Arial" pitchFamily="34" charset="-120"/>
            </a:endParaRPr>
          </a:p>
          <a:p>
            <a:pPr>
              <a:lnSpc>
                <a:spcPct val="150000"/>
              </a:lnSpc>
            </a:pPr>
            <a:r>
              <a:rPr lang="en-US" sz="1000" dirty="0">
                <a:solidFill>
                  <a:srgbClr val="404040"/>
                </a:solidFill>
                <a:latin typeface="Arial" pitchFamily="34" charset="0"/>
                <a:ea typeface="Arial" pitchFamily="34" charset="-122"/>
                <a:cs typeface="Arial" pitchFamily="34" charset="-120"/>
              </a:rPr>
              <a:t>When you say the work is "better," what specifically are you comparing?</a:t>
            </a:r>
            <a:endParaRPr lang="en-US" sz="1000" dirty="0"/>
          </a:p>
          <a:p>
            <a:pPr>
              <a:lnSpc>
                <a:spcPct val="140000"/>
              </a:lnSpc>
            </a:pPr>
            <a:endParaRPr lang="en-US" sz="1000" dirty="0"/>
          </a:p>
          <a:p>
            <a:pPr marL="0" indent="0">
              <a:lnSpc>
                <a:spcPct val="140000"/>
              </a:lnSpc>
              <a:buNone/>
            </a:pPr>
            <a:endParaRPr lang="en-US" sz="1000" dirty="0"/>
          </a:p>
        </p:txBody>
      </p:sp>
      <p:sp>
        <p:nvSpPr>
          <p:cNvPr id="9" name="Shape 7"/>
          <p:cNvSpPr/>
          <p:nvPr/>
        </p:nvSpPr>
        <p:spPr>
          <a:xfrm>
            <a:off x="3314700" y="1828800"/>
            <a:ext cx="2514600" cy="2857500"/>
          </a:xfrm>
          <a:prstGeom prst="rect">
            <a:avLst/>
          </a:prstGeom>
          <a:solidFill>
            <a:srgbClr val="F5F5F5"/>
          </a:solidFill>
          <a:ln/>
        </p:spPr>
        <p:txBody>
          <a:bodyPr/>
          <a:lstStyle/>
          <a:p>
            <a:endParaRPr lang="en-US"/>
          </a:p>
        </p:txBody>
      </p:sp>
      <p:sp>
        <p:nvSpPr>
          <p:cNvPr id="10" name="Text 8"/>
          <p:cNvSpPr/>
          <p:nvPr/>
        </p:nvSpPr>
        <p:spPr>
          <a:xfrm>
            <a:off x="3497580" y="1965960"/>
            <a:ext cx="2148840" cy="2499360"/>
          </a:xfrm>
          <a:prstGeom prst="rect">
            <a:avLst/>
          </a:prstGeom>
          <a:noFill/>
          <a:ln/>
        </p:spPr>
        <p:txBody>
          <a:bodyPr wrap="square" lIns="0" tIns="0" rIns="0" bIns="0" rtlCol="0" anchor="t"/>
          <a:lstStyle/>
          <a:p>
            <a:pPr>
              <a:lnSpc>
                <a:spcPct val="150000"/>
              </a:lnSpc>
            </a:pPr>
            <a:r>
              <a:rPr lang="en-US" sz="1000" b="1" dirty="0">
                <a:solidFill>
                  <a:srgbClr val="DC2525"/>
                </a:solidFill>
                <a:latin typeface="Arial" pitchFamily="34" charset="0"/>
                <a:cs typeface="Arial" pitchFamily="34" charset="-120"/>
              </a:rPr>
              <a:t>Evaluator Transformation</a:t>
            </a:r>
          </a:p>
          <a:p>
            <a:pPr>
              <a:lnSpc>
                <a:spcPct val="150000"/>
              </a:lnSpc>
            </a:pPr>
            <a:endParaRPr lang="en-US" sz="1000" b="1" dirty="0">
              <a:solidFill>
                <a:srgbClr val="DC2525"/>
              </a:solidFill>
              <a:latin typeface="Arial" pitchFamily="34" charset="0"/>
              <a:cs typeface="Arial" pitchFamily="34" charset="-120"/>
            </a:endParaRPr>
          </a:p>
          <a:p>
            <a:pPr>
              <a:lnSpc>
                <a:spcPct val="150000"/>
              </a:lnSpc>
            </a:pPr>
            <a:r>
              <a:rPr lang="en-US" sz="1000" dirty="0">
                <a:solidFill>
                  <a:srgbClr val="404040"/>
                </a:solidFill>
                <a:latin typeface="Arial" pitchFamily="34" charset="0"/>
                <a:cs typeface="Arial" pitchFamily="34" charset="-120"/>
              </a:rPr>
              <a:t>Has your sense of what "good" looks like changed since you started using AI tools?</a:t>
            </a:r>
          </a:p>
          <a:p>
            <a:pPr>
              <a:lnSpc>
                <a:spcPct val="150000"/>
              </a:lnSpc>
            </a:pPr>
            <a:endParaRPr lang="en-US" sz="1000" dirty="0">
              <a:solidFill>
                <a:srgbClr val="404040"/>
              </a:solidFill>
              <a:latin typeface="Arial" pitchFamily="34" charset="0"/>
              <a:cs typeface="Arial" pitchFamily="34" charset="-120"/>
            </a:endParaRPr>
          </a:p>
          <a:p>
            <a:pPr>
              <a:lnSpc>
                <a:spcPct val="150000"/>
              </a:lnSpc>
            </a:pPr>
            <a:r>
              <a:rPr lang="en-US" sz="1000" dirty="0">
                <a:solidFill>
                  <a:srgbClr val="404040"/>
                </a:solidFill>
                <a:latin typeface="Arial" pitchFamily="34" charset="0"/>
                <a:cs typeface="Arial" pitchFamily="34" charset="-120"/>
              </a:rPr>
              <a:t>Could you do the same work without AI now that you could do before?</a:t>
            </a:r>
          </a:p>
          <a:p>
            <a:pPr>
              <a:lnSpc>
                <a:spcPct val="150000"/>
              </a:lnSpc>
            </a:pPr>
            <a:endParaRPr lang="en-US" sz="1000" dirty="0">
              <a:solidFill>
                <a:srgbClr val="404040"/>
              </a:solidFill>
              <a:latin typeface="Arial" pitchFamily="34" charset="0"/>
              <a:cs typeface="Arial" pitchFamily="34" charset="-120"/>
            </a:endParaRPr>
          </a:p>
          <a:p>
            <a:pPr>
              <a:lnSpc>
                <a:spcPct val="150000"/>
              </a:lnSpc>
            </a:pPr>
            <a:r>
              <a:rPr lang="en-US" sz="1000" dirty="0">
                <a:solidFill>
                  <a:srgbClr val="404040"/>
                </a:solidFill>
                <a:latin typeface="Arial" pitchFamily="34" charset="0"/>
                <a:cs typeface="Arial" pitchFamily="34" charset="-120"/>
              </a:rPr>
              <a:t>How do you know when to override the tool's suggestion?</a:t>
            </a:r>
          </a:p>
        </p:txBody>
      </p:sp>
      <p:sp>
        <p:nvSpPr>
          <p:cNvPr id="11" name="Text 9"/>
          <p:cNvSpPr/>
          <p:nvPr/>
        </p:nvSpPr>
        <p:spPr>
          <a:xfrm>
            <a:off x="3497580" y="1965960"/>
            <a:ext cx="2148840" cy="685800"/>
          </a:xfrm>
          <a:prstGeom prst="rect">
            <a:avLst/>
          </a:prstGeom>
          <a:noFill/>
          <a:ln/>
        </p:spPr>
        <p:txBody>
          <a:bodyPr wrap="square" lIns="0" tIns="0" rIns="0" bIns="0" rtlCol="0" anchor="ctr"/>
          <a:lstStyle/>
          <a:p>
            <a:pPr marL="0" indent="0">
              <a:lnSpc>
                <a:spcPct val="140000"/>
              </a:lnSpc>
              <a:buNone/>
            </a:pPr>
            <a:endParaRPr lang="en-US" sz="950" dirty="0"/>
          </a:p>
        </p:txBody>
      </p:sp>
      <p:sp>
        <p:nvSpPr>
          <p:cNvPr id="12" name="Text 10"/>
          <p:cNvSpPr/>
          <p:nvPr/>
        </p:nvSpPr>
        <p:spPr>
          <a:xfrm>
            <a:off x="3497580" y="2743200"/>
            <a:ext cx="2148840" cy="685800"/>
          </a:xfrm>
          <a:prstGeom prst="rect">
            <a:avLst/>
          </a:prstGeom>
          <a:noFill/>
          <a:ln/>
        </p:spPr>
        <p:txBody>
          <a:bodyPr wrap="square" lIns="0" tIns="0" rIns="0" bIns="0" rtlCol="0" anchor="ctr"/>
          <a:lstStyle/>
          <a:p>
            <a:pPr marL="0" indent="0">
              <a:lnSpc>
                <a:spcPct val="140000"/>
              </a:lnSpc>
              <a:buNone/>
            </a:pPr>
            <a:endParaRPr lang="en-US" sz="950" dirty="0"/>
          </a:p>
        </p:txBody>
      </p:sp>
      <p:sp>
        <p:nvSpPr>
          <p:cNvPr id="13" name="Text 11"/>
          <p:cNvSpPr/>
          <p:nvPr/>
        </p:nvSpPr>
        <p:spPr>
          <a:xfrm>
            <a:off x="3497580" y="3520440"/>
            <a:ext cx="2148840" cy="685800"/>
          </a:xfrm>
          <a:prstGeom prst="rect">
            <a:avLst/>
          </a:prstGeom>
          <a:noFill/>
          <a:ln/>
        </p:spPr>
        <p:txBody>
          <a:bodyPr wrap="square" lIns="0" tIns="0" rIns="0" bIns="0" rtlCol="0" anchor="ctr"/>
          <a:lstStyle/>
          <a:p>
            <a:pPr marL="0" indent="0">
              <a:lnSpc>
                <a:spcPct val="140000"/>
              </a:lnSpc>
              <a:buNone/>
            </a:pPr>
            <a:endParaRPr lang="en-US" sz="950" dirty="0"/>
          </a:p>
        </p:txBody>
      </p:sp>
      <p:sp>
        <p:nvSpPr>
          <p:cNvPr id="14" name="Shape 12"/>
          <p:cNvSpPr/>
          <p:nvPr/>
        </p:nvSpPr>
        <p:spPr>
          <a:xfrm>
            <a:off x="6080760" y="1828800"/>
            <a:ext cx="2514600" cy="2857500"/>
          </a:xfrm>
          <a:prstGeom prst="rect">
            <a:avLst/>
          </a:prstGeom>
          <a:solidFill>
            <a:srgbClr val="F5F5F5"/>
          </a:solidFill>
          <a:ln/>
        </p:spPr>
        <p:txBody>
          <a:bodyPr/>
          <a:lstStyle/>
          <a:p>
            <a:endParaRPr lang="en-US"/>
          </a:p>
        </p:txBody>
      </p:sp>
      <p:sp>
        <p:nvSpPr>
          <p:cNvPr id="16" name="Text 14"/>
          <p:cNvSpPr/>
          <p:nvPr/>
        </p:nvSpPr>
        <p:spPr>
          <a:xfrm>
            <a:off x="6263640" y="1965960"/>
            <a:ext cx="2148840" cy="2499360"/>
          </a:xfrm>
          <a:prstGeom prst="rect">
            <a:avLst/>
          </a:prstGeom>
          <a:noFill/>
          <a:ln/>
        </p:spPr>
        <p:txBody>
          <a:bodyPr wrap="square" lIns="0" tIns="0" rIns="0" bIns="0" rtlCol="0" anchor="t"/>
          <a:lstStyle/>
          <a:p>
            <a:pPr>
              <a:lnSpc>
                <a:spcPct val="140000"/>
              </a:lnSpc>
            </a:pPr>
            <a:r>
              <a:rPr lang="en-US" sz="1000" b="1" dirty="0">
                <a:solidFill>
                  <a:srgbClr val="DC2626"/>
                </a:solidFill>
                <a:latin typeface="Arial" pitchFamily="34" charset="0"/>
                <a:ea typeface="Arial" pitchFamily="34" charset="-122"/>
                <a:cs typeface="Arial" pitchFamily="34" charset="-120"/>
              </a:rPr>
              <a:t>Capacity Erosion</a:t>
            </a:r>
            <a:endParaRPr lang="en-US" sz="1000" dirty="0"/>
          </a:p>
          <a:p>
            <a:pPr marL="0" indent="0">
              <a:lnSpc>
                <a:spcPct val="140000"/>
              </a:lnSpc>
              <a:buNone/>
            </a:pPr>
            <a:endParaRPr lang="en-US" sz="950" dirty="0">
              <a:solidFill>
                <a:srgbClr val="404040"/>
              </a:solidFill>
              <a:latin typeface="Arial" pitchFamily="34" charset="0"/>
              <a:ea typeface="Arial" pitchFamily="34" charset="-122"/>
              <a:cs typeface="Arial" pitchFamily="34" charset="-120"/>
            </a:endParaRPr>
          </a:p>
          <a:p>
            <a:pPr marL="0" indent="0">
              <a:lnSpc>
                <a:spcPct val="140000"/>
              </a:lnSpc>
              <a:buNone/>
            </a:pPr>
            <a:r>
              <a:rPr lang="en-US" sz="950" dirty="0">
                <a:solidFill>
                  <a:srgbClr val="404040"/>
                </a:solidFill>
                <a:latin typeface="Arial" pitchFamily="34" charset="0"/>
                <a:ea typeface="Arial" pitchFamily="34" charset="-122"/>
                <a:cs typeface="Arial" pitchFamily="34" charset="-120"/>
              </a:rPr>
              <a:t>How do new team members learn to evaluate quality?</a:t>
            </a:r>
          </a:p>
          <a:p>
            <a:pPr marL="0" indent="0">
              <a:lnSpc>
                <a:spcPct val="140000"/>
              </a:lnSpc>
              <a:buNone/>
            </a:pPr>
            <a:endParaRPr lang="en-US" sz="950" dirty="0">
              <a:solidFill>
                <a:srgbClr val="404040"/>
              </a:solidFill>
              <a:latin typeface="Arial" pitchFamily="34" charset="0"/>
              <a:ea typeface="Arial" pitchFamily="34" charset="-122"/>
              <a:cs typeface="Arial" pitchFamily="34" charset="-120"/>
            </a:endParaRPr>
          </a:p>
          <a:p>
            <a:pPr>
              <a:lnSpc>
                <a:spcPct val="140000"/>
              </a:lnSpc>
            </a:pPr>
            <a:r>
              <a:rPr lang="en-US" sz="950" dirty="0">
                <a:solidFill>
                  <a:srgbClr val="404040"/>
                </a:solidFill>
                <a:latin typeface="Arial" pitchFamily="34" charset="0"/>
                <a:ea typeface="Arial" pitchFamily="34" charset="-122"/>
                <a:cs typeface="Arial" pitchFamily="34" charset="-120"/>
              </a:rPr>
              <a:t>When was the last time your team caught something AI-generated that looked right but was wrong?</a:t>
            </a:r>
          </a:p>
          <a:p>
            <a:pPr>
              <a:lnSpc>
                <a:spcPct val="140000"/>
              </a:lnSpc>
            </a:pPr>
            <a:endParaRPr lang="en-US" sz="950" dirty="0">
              <a:solidFill>
                <a:srgbClr val="404040"/>
              </a:solidFill>
              <a:latin typeface="Arial" pitchFamily="34" charset="0"/>
              <a:ea typeface="Arial" pitchFamily="34" charset="-122"/>
              <a:cs typeface="Arial" pitchFamily="34" charset="-120"/>
            </a:endParaRPr>
          </a:p>
          <a:p>
            <a:pPr>
              <a:lnSpc>
                <a:spcPct val="140000"/>
              </a:lnSpc>
            </a:pPr>
            <a:r>
              <a:rPr lang="en-US" sz="950" dirty="0">
                <a:solidFill>
                  <a:srgbClr val="404040"/>
                </a:solidFill>
                <a:latin typeface="Arial" pitchFamily="34" charset="0"/>
                <a:ea typeface="Arial" pitchFamily="34" charset="-122"/>
                <a:cs typeface="Arial" pitchFamily="34" charset="-120"/>
              </a:rPr>
              <a:t>What would have to happen for your organization to slow down AI adoption?</a:t>
            </a:r>
            <a:endParaRPr lang="en-US" sz="9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Text 0"/>
          <p:cNvSpPr/>
          <p:nvPr/>
        </p:nvSpPr>
        <p:spPr>
          <a:xfrm>
            <a:off x="548640" y="457200"/>
            <a:ext cx="8046720" cy="457200"/>
          </a:xfrm>
          <a:prstGeom prst="rect">
            <a:avLst/>
          </a:prstGeom>
          <a:noFill/>
          <a:ln/>
        </p:spPr>
        <p:txBody>
          <a:bodyPr wrap="square" lIns="0" tIns="0" rIns="0" bIns="0" rtlCol="0" anchor="ctr"/>
          <a:lstStyle/>
          <a:p>
            <a:pPr marL="0" indent="0">
              <a:buNone/>
            </a:pPr>
            <a:r>
              <a:rPr lang="en-US" sz="2400" dirty="0">
                <a:solidFill>
                  <a:srgbClr val="0A0A0A"/>
                </a:solidFill>
                <a:latin typeface="Arial" pitchFamily="34" charset="0"/>
                <a:ea typeface="Arial" pitchFamily="34" charset="-122"/>
                <a:cs typeface="Arial" pitchFamily="34" charset="-120"/>
              </a:rPr>
              <a:t>Empirical Strategy And Open Questions</a:t>
            </a:r>
            <a:endParaRPr lang="en-US" sz="2400" dirty="0"/>
          </a:p>
        </p:txBody>
      </p:sp>
      <p:sp>
        <p:nvSpPr>
          <p:cNvPr id="4" name="Text 2"/>
          <p:cNvSpPr/>
          <p:nvPr/>
        </p:nvSpPr>
        <p:spPr>
          <a:xfrm>
            <a:off x="731520" y="2903221"/>
            <a:ext cx="3474720" cy="1280159"/>
          </a:xfrm>
          <a:prstGeom prst="rect">
            <a:avLst/>
          </a:prstGeom>
          <a:noFill/>
          <a:ln/>
        </p:spPr>
        <p:txBody>
          <a:bodyPr wrap="square" lIns="0" tIns="0" rIns="0" bIns="0" rtlCol="0" anchor="t"/>
          <a:lstStyle/>
          <a:p>
            <a:pPr marL="0" indent="0">
              <a:lnSpc>
                <a:spcPct val="150000"/>
              </a:lnSpc>
              <a:buNone/>
            </a:pPr>
            <a:r>
              <a:rPr lang="en-US" sz="1000" b="1" dirty="0">
                <a:solidFill>
                  <a:srgbClr val="DC2626"/>
                </a:solidFill>
                <a:latin typeface="Arial" pitchFamily="34" charset="0"/>
                <a:ea typeface="Arial" pitchFamily="34" charset="-122"/>
                <a:cs typeface="Arial" pitchFamily="34" charset="-120"/>
              </a:rPr>
              <a:t>Pilot Interviews (Summer 2026)</a:t>
            </a:r>
          </a:p>
          <a:p>
            <a:pPr marL="0" indent="0">
              <a:lnSpc>
                <a:spcPct val="150000"/>
              </a:lnSpc>
              <a:buNone/>
            </a:pPr>
            <a:endParaRPr lang="en-US" sz="1000" b="1" dirty="0">
              <a:solidFill>
                <a:srgbClr val="DC2626"/>
              </a:solidFill>
              <a:latin typeface="Arial" pitchFamily="34" charset="0"/>
              <a:cs typeface="Arial" pitchFamily="34" charset="-120"/>
            </a:endParaRPr>
          </a:p>
          <a:p>
            <a:pPr>
              <a:lnSpc>
                <a:spcPct val="150000"/>
              </a:lnSpc>
            </a:pPr>
            <a:r>
              <a:rPr lang="en-US" sz="800" dirty="0">
                <a:latin typeface="Arial" pitchFamily="34" charset="0"/>
                <a:ea typeface="Arial" pitchFamily="34" charset="-122"/>
                <a:cs typeface="Arial" pitchFamily="34" charset="-120"/>
              </a:rPr>
              <a:t>3-5 frontline practitioners to test the protocol before main fieldwork. Goals: confirm framework-generated questions surface criteria shift in practitioners' own language, test whether the three-phase structure organizes naturally or forces the data and calibrate interview length and depth.</a:t>
            </a:r>
          </a:p>
          <a:p>
            <a:pPr>
              <a:lnSpc>
                <a:spcPct val="150000"/>
              </a:lnSpc>
            </a:pPr>
            <a:endParaRPr lang="en-US" sz="1000" dirty="0">
              <a:solidFill>
                <a:srgbClr val="404040"/>
              </a:solidFill>
              <a:latin typeface="Arial" pitchFamily="34" charset="0"/>
              <a:cs typeface="Arial" pitchFamily="34" charset="-120"/>
            </a:endParaRPr>
          </a:p>
        </p:txBody>
      </p:sp>
      <p:sp>
        <p:nvSpPr>
          <p:cNvPr id="6" name="Text 4"/>
          <p:cNvSpPr/>
          <p:nvPr/>
        </p:nvSpPr>
        <p:spPr>
          <a:xfrm>
            <a:off x="731520" y="3017520"/>
            <a:ext cx="3474720" cy="457200"/>
          </a:xfrm>
          <a:prstGeom prst="rect">
            <a:avLst/>
          </a:prstGeom>
          <a:noFill/>
          <a:ln/>
        </p:spPr>
        <p:txBody>
          <a:bodyPr wrap="square" lIns="0" tIns="0" rIns="0" bIns="0" rtlCol="0" anchor="ctr"/>
          <a:lstStyle/>
          <a:p>
            <a:pPr marL="0" indent="0">
              <a:lnSpc>
                <a:spcPct val="140000"/>
              </a:lnSpc>
              <a:buNone/>
            </a:pPr>
            <a:endParaRPr lang="en-US" sz="950" dirty="0"/>
          </a:p>
        </p:txBody>
      </p:sp>
      <p:sp>
        <p:nvSpPr>
          <p:cNvPr id="8" name="Text 6"/>
          <p:cNvSpPr/>
          <p:nvPr/>
        </p:nvSpPr>
        <p:spPr>
          <a:xfrm>
            <a:off x="4792980" y="2903221"/>
            <a:ext cx="3619500" cy="1584959"/>
          </a:xfrm>
          <a:prstGeom prst="rect">
            <a:avLst/>
          </a:prstGeom>
          <a:noFill/>
          <a:ln/>
        </p:spPr>
        <p:txBody>
          <a:bodyPr wrap="square" lIns="0" tIns="0" rIns="0" bIns="0" rtlCol="0" anchor="t"/>
          <a:lstStyle/>
          <a:p>
            <a:pPr marL="0" indent="0">
              <a:lnSpc>
                <a:spcPct val="150000"/>
              </a:lnSpc>
              <a:buNone/>
            </a:pPr>
            <a:r>
              <a:rPr lang="en-US" sz="900" b="1" dirty="0">
                <a:solidFill>
                  <a:srgbClr val="DC2626"/>
                </a:solidFill>
                <a:latin typeface="Arial" pitchFamily="34" charset="0"/>
                <a:ea typeface="Arial" pitchFamily="34" charset="-122"/>
                <a:cs typeface="Arial" pitchFamily="34" charset="-120"/>
              </a:rPr>
              <a:t>Practitioner Access</a:t>
            </a:r>
          </a:p>
          <a:p>
            <a:pPr>
              <a:lnSpc>
                <a:spcPct val="150000"/>
              </a:lnSpc>
            </a:pPr>
            <a:endParaRPr lang="en-US" sz="900" b="1" dirty="0">
              <a:solidFill>
                <a:srgbClr val="0A0A0A"/>
              </a:solidFill>
              <a:latin typeface="Arial" pitchFamily="34" charset="0"/>
              <a:ea typeface="Arial" pitchFamily="34" charset="-122"/>
              <a:cs typeface="Arial" pitchFamily="34" charset="-120"/>
            </a:endParaRPr>
          </a:p>
          <a:p>
            <a:pPr>
              <a:lnSpc>
                <a:spcPct val="150000"/>
              </a:lnSpc>
            </a:pPr>
            <a:r>
              <a:rPr lang="en-US" sz="800" dirty="0">
                <a:latin typeface="Arial" panose="020B0604020202020204" pitchFamily="34" charset="0"/>
                <a:ea typeface="Arial" pitchFamily="34" charset="-122"/>
                <a:cs typeface="Arial" panose="020B0604020202020204" pitchFamily="34" charset="0"/>
              </a:rPr>
              <a:t>Steven Clarke (Microsoft, Developer Research) provides access to developer tool teams and practitioners working with AI-assisted development workflows. </a:t>
            </a:r>
          </a:p>
          <a:p>
            <a:pPr>
              <a:lnSpc>
                <a:spcPct val="150000"/>
              </a:lnSpc>
            </a:pPr>
            <a:endParaRPr lang="en-US" sz="800" dirty="0">
              <a:latin typeface="Arial" panose="020B0604020202020204" pitchFamily="34" charset="0"/>
              <a:ea typeface="Arial" pitchFamily="34" charset="-122"/>
              <a:cs typeface="Arial" panose="020B0604020202020204" pitchFamily="34" charset="0"/>
            </a:endParaRPr>
          </a:p>
          <a:p>
            <a:pPr>
              <a:lnSpc>
                <a:spcPct val="150000"/>
              </a:lnSpc>
            </a:pPr>
            <a:r>
              <a:rPr lang="en-US" sz="800" dirty="0">
                <a:latin typeface="Arial" panose="020B0604020202020204" pitchFamily="34" charset="0"/>
                <a:ea typeface="Arial" pitchFamily="34" charset="-122"/>
                <a:cs typeface="Arial" panose="020B0604020202020204" pitchFamily="34" charset="0"/>
              </a:rPr>
              <a:t>Katharine Norwood (Google DORA UX Research Lead) provides access to practitioners navigating AI integration across product and research contexts in software development domain.</a:t>
            </a:r>
            <a:endParaRPr lang="en-US" sz="800" dirty="0">
              <a:latin typeface="Arial" panose="020B0604020202020204" pitchFamily="34" charset="0"/>
              <a:cs typeface="Arial" panose="020B0604020202020204" pitchFamily="34" charset="0"/>
            </a:endParaRPr>
          </a:p>
          <a:p>
            <a:pPr marL="0" indent="0">
              <a:lnSpc>
                <a:spcPct val="150000"/>
              </a:lnSpc>
              <a:buNone/>
            </a:pPr>
            <a:endParaRPr lang="en-US" sz="900" dirty="0"/>
          </a:p>
        </p:txBody>
      </p:sp>
      <p:sp>
        <p:nvSpPr>
          <p:cNvPr id="11" name="Text 9"/>
          <p:cNvSpPr/>
          <p:nvPr/>
        </p:nvSpPr>
        <p:spPr>
          <a:xfrm>
            <a:off x="548640" y="1230630"/>
            <a:ext cx="8046720" cy="1017270"/>
          </a:xfrm>
          <a:prstGeom prst="rect">
            <a:avLst/>
          </a:prstGeom>
          <a:noFill/>
          <a:ln/>
        </p:spPr>
        <p:txBody>
          <a:bodyPr wrap="square" lIns="0" tIns="0" rIns="0" bIns="0" rtlCol="0" anchor="t"/>
          <a:lstStyle/>
          <a:p>
            <a:pPr>
              <a:lnSpc>
                <a:spcPct val="130000"/>
              </a:lnSpc>
            </a:pPr>
            <a:r>
              <a:rPr lang="en-US" sz="1200" dirty="0">
                <a:solidFill>
                  <a:srgbClr val="0A0A0A"/>
                </a:solidFill>
                <a:latin typeface="Arial" pitchFamily="34" charset="0"/>
                <a:cs typeface="Arial" pitchFamily="34" charset="-120"/>
              </a:rPr>
              <a:t>The empirical phase is qualitative by design. The framework generates specific interview questions that should surface criteria shift and boundary activity in practitioners' own language. The open question is whether this approach can build the evidentiary foundation the framework needs, particularly for boundary activity, where the phenomenon may be distributed across roles rather than concentrated in designated positions.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2" name="Text 0"/>
          <p:cNvSpPr/>
          <p:nvPr/>
        </p:nvSpPr>
        <p:spPr>
          <a:xfrm>
            <a:off x="548640" y="457200"/>
            <a:ext cx="8046720" cy="457200"/>
          </a:xfrm>
          <a:prstGeom prst="rect">
            <a:avLst/>
          </a:prstGeom>
          <a:noFill/>
          <a:ln/>
        </p:spPr>
        <p:txBody>
          <a:bodyPr wrap="square" lIns="0" tIns="0" rIns="0" bIns="0" rtlCol="0" anchor="ctr"/>
          <a:lstStyle/>
          <a:p>
            <a:pPr marL="0" indent="0">
              <a:buNone/>
            </a:pPr>
            <a:r>
              <a:rPr lang="en-US" sz="2400" dirty="0">
                <a:solidFill>
                  <a:srgbClr val="0A0A0A"/>
                </a:solidFill>
                <a:latin typeface="Arial" pitchFamily="34" charset="0"/>
                <a:ea typeface="Arial" pitchFamily="34" charset="-122"/>
                <a:cs typeface="Arial" pitchFamily="34" charset="-120"/>
              </a:rPr>
              <a:t>Pilot Opportunity: AI Dev 26</a:t>
            </a:r>
            <a:endParaRPr lang="en-US" sz="2400" dirty="0"/>
          </a:p>
        </p:txBody>
      </p:sp>
      <p:sp>
        <p:nvSpPr>
          <p:cNvPr id="4" name="Text 2"/>
          <p:cNvSpPr/>
          <p:nvPr/>
        </p:nvSpPr>
        <p:spPr>
          <a:xfrm>
            <a:off x="731520" y="1234440"/>
            <a:ext cx="3474720" cy="228600"/>
          </a:xfrm>
          <a:prstGeom prst="rect">
            <a:avLst/>
          </a:prstGeom>
          <a:noFill/>
          <a:ln/>
        </p:spPr>
        <p:txBody>
          <a:bodyPr wrap="square" lIns="0" tIns="0" rIns="0" bIns="0" rtlCol="0" anchor="ctr"/>
          <a:lstStyle/>
          <a:p>
            <a:pPr marL="0" indent="0">
              <a:buNone/>
            </a:pPr>
            <a:r>
              <a:rPr lang="en-US" sz="900" b="1" dirty="0">
                <a:solidFill>
                  <a:srgbClr val="DC2626"/>
                </a:solidFill>
                <a:latin typeface="Arial" pitchFamily="34" charset="0"/>
                <a:ea typeface="Arial" pitchFamily="34" charset="-122"/>
                <a:cs typeface="Arial" pitchFamily="34" charset="-120"/>
              </a:rPr>
              <a:t>April 28-29, San Francisco (3 Weeks)</a:t>
            </a:r>
            <a:endParaRPr lang="en-US" sz="900" dirty="0"/>
          </a:p>
        </p:txBody>
      </p:sp>
      <p:sp>
        <p:nvSpPr>
          <p:cNvPr id="5" name="Text 3"/>
          <p:cNvSpPr/>
          <p:nvPr/>
        </p:nvSpPr>
        <p:spPr>
          <a:xfrm>
            <a:off x="731520" y="1508760"/>
            <a:ext cx="3474720" cy="2286000"/>
          </a:xfrm>
          <a:prstGeom prst="rect">
            <a:avLst/>
          </a:prstGeom>
          <a:noFill/>
          <a:ln/>
        </p:spPr>
        <p:txBody>
          <a:bodyPr wrap="square" lIns="0" tIns="0" rIns="0" bIns="0" rtlCol="0" anchor="t"/>
          <a:lstStyle/>
          <a:p>
            <a:pPr marL="0" indent="0">
              <a:lnSpc>
                <a:spcPct val="140000"/>
              </a:lnSpc>
              <a:buNone/>
            </a:pPr>
            <a:r>
              <a:rPr lang="en-US" sz="1000" dirty="0">
                <a:solidFill>
                  <a:srgbClr val="404040"/>
                </a:solidFill>
                <a:latin typeface="Arial" pitchFamily="34" charset="0"/>
                <a:ea typeface="Arial" pitchFamily="34" charset="-122"/>
                <a:cs typeface="Arial" pitchFamily="34" charset="-120"/>
              </a:rPr>
              <a:t>A concentrated pool of frontline technology practitioners actively engaged with AI tools. Short, focused conversations (20-30 minutes) rather than full protocol interviews. The goal is to test whether framework-generated questions land in practitioners' own language, not to collect primary data.</a:t>
            </a:r>
            <a:endParaRPr lang="en-US" sz="1000" dirty="0"/>
          </a:p>
          <a:p>
            <a:pPr marL="0" indent="0">
              <a:lnSpc>
                <a:spcPct val="140000"/>
              </a:lnSpc>
              <a:buNone/>
            </a:pPr>
            <a:endParaRPr lang="en-US" sz="1000" dirty="0"/>
          </a:p>
          <a:p>
            <a:pPr marL="0" indent="0">
              <a:lnSpc>
                <a:spcPct val="140000"/>
              </a:lnSpc>
              <a:buNone/>
            </a:pPr>
            <a:r>
              <a:rPr lang="en-US" sz="1000" dirty="0">
                <a:solidFill>
                  <a:srgbClr val="404040"/>
                </a:solidFill>
                <a:latin typeface="Arial" pitchFamily="34" charset="0"/>
                <a:ea typeface="Arial" pitchFamily="34" charset="-122"/>
                <a:cs typeface="Arial" pitchFamily="34" charset="-120"/>
              </a:rPr>
              <a:t>Interview protocol drafted. Refining over the next few weeks ahead of the pilot conversations.</a:t>
            </a:r>
            <a:endParaRPr lang="en-US" sz="1000" dirty="0"/>
          </a:p>
        </p:txBody>
      </p:sp>
      <p:sp>
        <p:nvSpPr>
          <p:cNvPr id="7" name="Text 5"/>
          <p:cNvSpPr/>
          <p:nvPr/>
        </p:nvSpPr>
        <p:spPr>
          <a:xfrm>
            <a:off x="4937760" y="1234440"/>
            <a:ext cx="3474720" cy="228600"/>
          </a:xfrm>
          <a:prstGeom prst="rect">
            <a:avLst/>
          </a:prstGeom>
          <a:noFill/>
          <a:ln/>
        </p:spPr>
        <p:txBody>
          <a:bodyPr wrap="square" lIns="0" tIns="0" rIns="0" bIns="0" rtlCol="0" anchor="ctr"/>
          <a:lstStyle/>
          <a:p>
            <a:pPr marL="0" indent="0">
              <a:buNone/>
            </a:pPr>
            <a:r>
              <a:rPr lang="en-US" sz="900" b="1" dirty="0">
                <a:solidFill>
                  <a:srgbClr val="DC2626"/>
                </a:solidFill>
                <a:latin typeface="Arial" pitchFamily="34" charset="0"/>
                <a:ea typeface="Arial" pitchFamily="34" charset="-122"/>
                <a:cs typeface="Arial" pitchFamily="34" charset="-120"/>
              </a:rPr>
              <a:t>What The Pilot Tests</a:t>
            </a:r>
            <a:endParaRPr lang="en-US" sz="900" dirty="0"/>
          </a:p>
        </p:txBody>
      </p:sp>
      <p:sp>
        <p:nvSpPr>
          <p:cNvPr id="8" name="Text 6"/>
          <p:cNvSpPr/>
          <p:nvPr/>
        </p:nvSpPr>
        <p:spPr>
          <a:xfrm>
            <a:off x="4937760" y="1508759"/>
            <a:ext cx="3474720" cy="2171702"/>
          </a:xfrm>
          <a:prstGeom prst="rect">
            <a:avLst/>
          </a:prstGeom>
          <a:noFill/>
          <a:ln/>
        </p:spPr>
        <p:txBody>
          <a:bodyPr wrap="square" lIns="0" tIns="0" rIns="0" bIns="0" rtlCol="0" anchor="t"/>
          <a:lstStyle/>
          <a:p>
            <a:pPr marL="0" indent="0">
              <a:lnSpc>
                <a:spcPct val="130000"/>
              </a:lnSpc>
              <a:spcAft>
                <a:spcPts val="600"/>
              </a:spcAft>
              <a:buNone/>
            </a:pPr>
            <a:r>
              <a:rPr lang="en-US" sz="950" b="1" dirty="0">
                <a:solidFill>
                  <a:srgbClr val="0A0A0A"/>
                </a:solidFill>
                <a:latin typeface="Arial" pitchFamily="34" charset="0"/>
                <a:ea typeface="Arial" pitchFamily="34" charset="-122"/>
                <a:cs typeface="Arial" pitchFamily="34" charset="-120"/>
              </a:rPr>
              <a:t>Question clarity: </a:t>
            </a:r>
            <a:r>
              <a:rPr lang="en-US" sz="950" dirty="0">
                <a:solidFill>
                  <a:srgbClr val="404040"/>
                </a:solidFill>
                <a:latin typeface="Arial" pitchFamily="34" charset="0"/>
                <a:ea typeface="Arial" pitchFamily="34" charset="-122"/>
                <a:cs typeface="Arial" pitchFamily="34" charset="-120"/>
              </a:rPr>
              <a:t>Do framework-generated questions surface criteria shift without leading?</a:t>
            </a:r>
            <a:endParaRPr lang="en-US" sz="950" dirty="0">
              <a:solidFill>
                <a:srgbClr val="404040"/>
              </a:solidFill>
              <a:latin typeface="Arial" pitchFamily="34" charset="0"/>
              <a:cs typeface="Arial" pitchFamily="34" charset="-120"/>
            </a:endParaRPr>
          </a:p>
          <a:p>
            <a:pPr>
              <a:lnSpc>
                <a:spcPct val="130000"/>
              </a:lnSpc>
              <a:spcAft>
                <a:spcPts val="600"/>
              </a:spcAft>
            </a:pPr>
            <a:r>
              <a:rPr lang="en-US" sz="950" b="1" dirty="0">
                <a:solidFill>
                  <a:srgbClr val="0A0A0A"/>
                </a:solidFill>
                <a:latin typeface="Arial" pitchFamily="34" charset="0"/>
                <a:ea typeface="Arial" pitchFamily="34" charset="-122"/>
                <a:cs typeface="Arial" pitchFamily="34" charset="-120"/>
              </a:rPr>
              <a:t>Trap recognition: </a:t>
            </a:r>
            <a:r>
              <a:rPr lang="en-US" sz="950" dirty="0">
                <a:solidFill>
                  <a:srgbClr val="404040"/>
                </a:solidFill>
                <a:latin typeface="Arial" pitchFamily="34" charset="0"/>
                <a:ea typeface="Arial" pitchFamily="34" charset="-122"/>
                <a:cs typeface="Arial" pitchFamily="34" charset="-120"/>
              </a:rPr>
              <a:t>Which discourse traps appear spontaneously?</a:t>
            </a:r>
          </a:p>
          <a:p>
            <a:pPr>
              <a:lnSpc>
                <a:spcPct val="130000"/>
              </a:lnSpc>
              <a:spcAft>
                <a:spcPts val="600"/>
              </a:spcAft>
            </a:pPr>
            <a:r>
              <a:rPr lang="en-US" sz="950" b="1" dirty="0">
                <a:solidFill>
                  <a:srgbClr val="0A0A0A"/>
                </a:solidFill>
                <a:latin typeface="Arial" pitchFamily="34" charset="0"/>
                <a:ea typeface="Arial" pitchFamily="34" charset="-122"/>
                <a:cs typeface="Arial" pitchFamily="34" charset="-120"/>
              </a:rPr>
              <a:t>Domain vocabulary: </a:t>
            </a:r>
            <a:r>
              <a:rPr lang="en-US" sz="950" dirty="0">
                <a:solidFill>
                  <a:srgbClr val="404040"/>
                </a:solidFill>
                <a:latin typeface="Arial" pitchFamily="34" charset="0"/>
                <a:ea typeface="Arial" pitchFamily="34" charset="-122"/>
                <a:cs typeface="Arial" pitchFamily="34" charset="-120"/>
              </a:rPr>
              <a:t>How do practitioners talk about evaluation, quality, and judgment?</a:t>
            </a:r>
            <a:endParaRPr lang="en-US" sz="950" dirty="0"/>
          </a:p>
          <a:p>
            <a:pPr>
              <a:lnSpc>
                <a:spcPct val="130000"/>
              </a:lnSpc>
              <a:spcAft>
                <a:spcPts val="600"/>
              </a:spcAft>
            </a:pPr>
            <a:r>
              <a:rPr lang="en-US" sz="950" b="1" dirty="0">
                <a:solidFill>
                  <a:srgbClr val="0A0A0A"/>
                </a:solidFill>
                <a:latin typeface="Arial" pitchFamily="34" charset="0"/>
                <a:ea typeface="Arial" pitchFamily="34" charset="-122"/>
                <a:cs typeface="Arial" pitchFamily="34" charset="-120"/>
              </a:rPr>
              <a:t>Protocol calibration: </a:t>
            </a:r>
            <a:r>
              <a:rPr lang="en-US" sz="950" dirty="0">
                <a:solidFill>
                  <a:srgbClr val="404040"/>
                </a:solidFill>
                <a:latin typeface="Arial" pitchFamily="34" charset="0"/>
                <a:ea typeface="Arial" pitchFamily="34" charset="-122"/>
                <a:cs typeface="Arial" pitchFamily="34" charset="-120"/>
              </a:rPr>
              <a:t>Which questions open rich conversation, and which fall flat?</a:t>
            </a:r>
            <a:endParaRPr lang="en-US" sz="950" dirty="0"/>
          </a:p>
          <a:p>
            <a:pPr>
              <a:lnSpc>
                <a:spcPct val="130000"/>
              </a:lnSpc>
              <a:spcAft>
                <a:spcPts val="600"/>
              </a:spcAft>
            </a:pPr>
            <a:r>
              <a:rPr lang="en-US" sz="950" b="1" dirty="0">
                <a:solidFill>
                  <a:srgbClr val="0A0A0A"/>
                </a:solidFill>
                <a:latin typeface="Arial" pitchFamily="34" charset="0"/>
                <a:ea typeface="Arial" pitchFamily="34" charset="-122"/>
                <a:cs typeface="Arial" pitchFamily="34" charset="-120"/>
              </a:rPr>
              <a:t>Boundary activity signals: </a:t>
            </a:r>
            <a:r>
              <a:rPr lang="en-US" sz="950" dirty="0">
                <a:solidFill>
                  <a:srgbClr val="404040"/>
                </a:solidFill>
                <a:latin typeface="Arial" pitchFamily="34" charset="0"/>
                <a:ea typeface="Arial" pitchFamily="34" charset="-122"/>
                <a:cs typeface="Arial" pitchFamily="34" charset="-120"/>
              </a:rPr>
              <a:t>Do any practitioners spontaneously describe translation work?</a:t>
            </a:r>
            <a:endParaRPr lang="en-US" sz="950" dirty="0"/>
          </a:p>
          <a:p>
            <a:pPr>
              <a:lnSpc>
                <a:spcPct val="130000"/>
              </a:lnSpc>
              <a:spcAft>
                <a:spcPts val="600"/>
              </a:spcAft>
            </a:pPr>
            <a:endParaRPr lang="en-US" sz="950" dirty="0"/>
          </a:p>
          <a:p>
            <a:pPr marL="0" indent="0">
              <a:lnSpc>
                <a:spcPct val="130000"/>
              </a:lnSpc>
              <a:spcAft>
                <a:spcPts val="600"/>
              </a:spcAft>
              <a:buNone/>
            </a:pPr>
            <a:endParaRPr lang="en-US" sz="9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a:extLst>
              <a:ext uri="{FF2B5EF4-FFF2-40B4-BE49-F238E27FC236}">
                <a16:creationId xmlns:a16="http://schemas.microsoft.com/office/drawing/2014/main" id="{48DF2B27-5A3F-D306-9635-1B82043C1B86}"/>
              </a:ext>
            </a:extLst>
          </p:cNvPr>
          <p:cNvSpPr/>
          <p:nvPr/>
        </p:nvSpPr>
        <p:spPr>
          <a:xfrm>
            <a:off x="548640" y="1371600"/>
            <a:ext cx="8046720" cy="914400"/>
          </a:xfrm>
          <a:prstGeom prst="rect">
            <a:avLst/>
          </a:prstGeom>
          <a:noFill/>
          <a:ln/>
        </p:spPr>
        <p:txBody>
          <a:bodyPr wrap="square" lIns="0" tIns="0" rIns="0" bIns="0" rtlCol="0" anchor="ctr"/>
          <a:lstStyle/>
          <a:p>
            <a:pPr marL="0" indent="0">
              <a:buNone/>
            </a:pPr>
            <a:r>
              <a:rPr lang="en-US" sz="5400" b="1" dirty="0">
                <a:solidFill>
                  <a:schemeClr val="tx1">
                    <a:lumMod val="85000"/>
                    <a:lumOff val="15000"/>
                  </a:schemeClr>
                </a:solidFill>
                <a:latin typeface="Arial" panose="020B0604020202020204" pitchFamily="34" charset="0"/>
                <a:cs typeface="Arial" panose="020B0604020202020204" pitchFamily="34" charset="0"/>
              </a:rPr>
              <a:t>Appendix</a:t>
            </a:r>
          </a:p>
        </p:txBody>
      </p:sp>
      <p:sp>
        <p:nvSpPr>
          <p:cNvPr id="3" name="Text 1">
            <a:extLst>
              <a:ext uri="{FF2B5EF4-FFF2-40B4-BE49-F238E27FC236}">
                <a16:creationId xmlns:a16="http://schemas.microsoft.com/office/drawing/2014/main" id="{6FE6522E-8B13-7CD1-D05A-ACC6356B813C}"/>
              </a:ext>
            </a:extLst>
          </p:cNvPr>
          <p:cNvSpPr/>
          <p:nvPr/>
        </p:nvSpPr>
        <p:spPr>
          <a:xfrm>
            <a:off x="548640" y="2560320"/>
            <a:ext cx="7315200" cy="1089660"/>
          </a:xfrm>
          <a:prstGeom prst="rect">
            <a:avLst/>
          </a:prstGeom>
          <a:noFill/>
          <a:ln/>
        </p:spPr>
        <p:txBody>
          <a:bodyPr wrap="square" lIns="0" tIns="0" rIns="0" bIns="0" rtlCol="0" anchor="t"/>
          <a:lstStyle/>
          <a:p>
            <a:pPr marL="0" indent="0">
              <a:lnSpc>
                <a:spcPct val="130000"/>
              </a:lnSpc>
              <a:buNone/>
            </a:pPr>
            <a:endParaRPr lang="en-US" dirty="0"/>
          </a:p>
        </p:txBody>
      </p:sp>
    </p:spTree>
    <p:extLst>
      <p:ext uri="{BB962C8B-B14F-4D97-AF65-F5344CB8AC3E}">
        <p14:creationId xmlns:p14="http://schemas.microsoft.com/office/powerpoint/2010/main" val="37937532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name="Slide 15">
    <p:spTree>
      <p:nvGrpSpPr>
        <p:cNvPr id="1" name=""/>
        <p:cNvGrpSpPr/>
        <p:nvPr/>
      </p:nvGrpSpPr>
      <p:grpSpPr>
        <a:xfrm>
          <a:off x="0" y="0"/>
          <a:ext cx="0" cy="0"/>
          <a:chOff x="0" y="0"/>
          <a:chExt cx="0" cy="0"/>
        </a:xfrm>
      </p:grpSpPr>
      <p:sp>
        <p:nvSpPr>
          <p:cNvPr id="2" name="Text 0"/>
          <p:cNvSpPr/>
          <p:nvPr/>
        </p:nvSpPr>
        <p:spPr>
          <a:xfrm>
            <a:off x="548640" y="457200"/>
            <a:ext cx="8046720" cy="457200"/>
          </a:xfrm>
          <a:prstGeom prst="rect">
            <a:avLst/>
          </a:prstGeom>
          <a:noFill/>
          <a:ln/>
        </p:spPr>
        <p:txBody>
          <a:bodyPr wrap="square" lIns="0" tIns="0" rIns="0" bIns="0" rtlCol="0" anchor="ctr"/>
          <a:lstStyle/>
          <a:p>
            <a:pPr marL="0" indent="0">
              <a:buNone/>
            </a:pPr>
            <a:r>
              <a:rPr lang="en-US" sz="2400" dirty="0">
                <a:solidFill>
                  <a:srgbClr val="0A0A0A"/>
                </a:solidFill>
                <a:latin typeface="Arial" pitchFamily="34" charset="0"/>
                <a:ea typeface="Arial" pitchFamily="34" charset="-122"/>
                <a:cs typeface="Arial" pitchFamily="34" charset="-120"/>
              </a:rPr>
              <a:t>From Pilot To Main Fieldwork</a:t>
            </a:r>
            <a:endParaRPr lang="en-US" sz="2400" dirty="0"/>
          </a:p>
        </p:txBody>
      </p:sp>
      <p:sp>
        <p:nvSpPr>
          <p:cNvPr id="3" name="Text 1"/>
          <p:cNvSpPr/>
          <p:nvPr/>
        </p:nvSpPr>
        <p:spPr>
          <a:xfrm>
            <a:off x="548640" y="914400"/>
            <a:ext cx="7315200" cy="320040"/>
          </a:xfrm>
          <a:prstGeom prst="rect">
            <a:avLst/>
          </a:prstGeom>
          <a:noFill/>
          <a:ln/>
        </p:spPr>
        <p:txBody>
          <a:bodyPr wrap="square" lIns="0" tIns="0" rIns="0" bIns="0" rtlCol="0" anchor="ctr"/>
          <a:lstStyle/>
          <a:p>
            <a:pPr marL="0" indent="0">
              <a:buNone/>
            </a:pPr>
            <a:r>
              <a:rPr lang="en-US" sz="1400" dirty="0">
                <a:solidFill>
                  <a:srgbClr val="0A0A0A"/>
                </a:solidFill>
                <a:latin typeface="Arial" pitchFamily="34" charset="0"/>
                <a:ea typeface="Arial" pitchFamily="34" charset="-122"/>
                <a:cs typeface="Arial" pitchFamily="34" charset="-120"/>
              </a:rPr>
              <a:t>The pilot produces four deliverables that shape the main fieldwork.</a:t>
            </a:r>
            <a:endParaRPr lang="en-US" sz="1400" dirty="0"/>
          </a:p>
        </p:txBody>
      </p:sp>
      <p:sp>
        <p:nvSpPr>
          <p:cNvPr id="4" name="Shape 2"/>
          <p:cNvSpPr/>
          <p:nvPr/>
        </p:nvSpPr>
        <p:spPr>
          <a:xfrm>
            <a:off x="548641" y="1417320"/>
            <a:ext cx="1882139" cy="3048000"/>
          </a:xfrm>
          <a:prstGeom prst="rect">
            <a:avLst/>
          </a:prstGeom>
          <a:solidFill>
            <a:srgbClr val="F5F5F5"/>
          </a:solidFill>
          <a:ln/>
        </p:spPr>
        <p:txBody>
          <a:bodyPr/>
          <a:lstStyle/>
          <a:p>
            <a:endParaRPr lang="en-US"/>
          </a:p>
        </p:txBody>
      </p:sp>
      <p:sp>
        <p:nvSpPr>
          <p:cNvPr id="5" name="Text 3"/>
          <p:cNvSpPr/>
          <p:nvPr/>
        </p:nvSpPr>
        <p:spPr>
          <a:xfrm>
            <a:off x="731520" y="1508760"/>
            <a:ext cx="457200" cy="365760"/>
          </a:xfrm>
          <a:prstGeom prst="rect">
            <a:avLst/>
          </a:prstGeom>
          <a:noFill/>
          <a:ln/>
        </p:spPr>
        <p:txBody>
          <a:bodyPr wrap="square" lIns="0" tIns="0" rIns="0" bIns="0" rtlCol="0" anchor="ctr"/>
          <a:lstStyle/>
          <a:p>
            <a:pPr marL="0" indent="0">
              <a:buNone/>
            </a:pPr>
            <a:r>
              <a:rPr lang="en-US" sz="2600" b="1" dirty="0">
                <a:solidFill>
                  <a:srgbClr val="DC2626"/>
                </a:solidFill>
                <a:latin typeface="Arial" pitchFamily="34" charset="0"/>
                <a:ea typeface="Arial" pitchFamily="34" charset="-122"/>
                <a:cs typeface="Arial" pitchFamily="34" charset="-120"/>
              </a:rPr>
              <a:t>1</a:t>
            </a:r>
            <a:endParaRPr lang="en-US" sz="2600" dirty="0"/>
          </a:p>
        </p:txBody>
      </p:sp>
      <p:sp>
        <p:nvSpPr>
          <p:cNvPr id="6" name="Text 4"/>
          <p:cNvSpPr/>
          <p:nvPr/>
        </p:nvSpPr>
        <p:spPr>
          <a:xfrm>
            <a:off x="731520" y="1981200"/>
            <a:ext cx="1516380" cy="381000"/>
          </a:xfrm>
          <a:prstGeom prst="rect">
            <a:avLst/>
          </a:prstGeom>
          <a:noFill/>
          <a:ln/>
        </p:spPr>
        <p:txBody>
          <a:bodyPr wrap="square" lIns="0" tIns="0" rIns="0" bIns="0" rtlCol="0" anchor="t"/>
          <a:lstStyle/>
          <a:p>
            <a:pPr marL="0" indent="0">
              <a:lnSpc>
                <a:spcPct val="120000"/>
              </a:lnSpc>
              <a:buNone/>
            </a:pPr>
            <a:r>
              <a:rPr lang="en-US" sz="1000" b="1" dirty="0">
                <a:solidFill>
                  <a:srgbClr val="0A0A0A"/>
                </a:solidFill>
                <a:latin typeface="Arial" pitchFamily="34" charset="0"/>
                <a:ea typeface="Arial" pitchFamily="34" charset="-122"/>
                <a:cs typeface="Arial" pitchFamily="34" charset="-120"/>
              </a:rPr>
              <a:t>Refined Interview Protocol</a:t>
            </a:r>
            <a:endParaRPr lang="en-US" sz="1000" dirty="0"/>
          </a:p>
        </p:txBody>
      </p:sp>
      <p:sp>
        <p:nvSpPr>
          <p:cNvPr id="7" name="Text 5"/>
          <p:cNvSpPr/>
          <p:nvPr/>
        </p:nvSpPr>
        <p:spPr>
          <a:xfrm>
            <a:off x="731520" y="2468880"/>
            <a:ext cx="1516380" cy="1394460"/>
          </a:xfrm>
          <a:prstGeom prst="rect">
            <a:avLst/>
          </a:prstGeom>
          <a:noFill/>
          <a:ln/>
        </p:spPr>
        <p:txBody>
          <a:bodyPr wrap="square" lIns="0" tIns="0" rIns="0" bIns="0" rtlCol="0" anchor="t"/>
          <a:lstStyle/>
          <a:p>
            <a:pPr marL="0" indent="0">
              <a:lnSpc>
                <a:spcPct val="135000"/>
              </a:lnSpc>
              <a:buNone/>
            </a:pPr>
            <a:r>
              <a:rPr lang="en-US" sz="900" dirty="0">
                <a:solidFill>
                  <a:srgbClr val="404040"/>
                </a:solidFill>
                <a:latin typeface="Arial" pitchFamily="34" charset="0"/>
                <a:ea typeface="Arial" pitchFamily="34" charset="-122"/>
                <a:cs typeface="Arial" pitchFamily="34" charset="-120"/>
              </a:rPr>
              <a:t>Questions tested against real practitioners. The pilot identifies which probes surface criteria shift in practitioners' own language, which lead or confuse, and what domain-specific vocabulary should be incorporated into the main protocol.</a:t>
            </a:r>
            <a:endParaRPr lang="en-US" sz="900" dirty="0"/>
          </a:p>
        </p:txBody>
      </p:sp>
      <p:sp>
        <p:nvSpPr>
          <p:cNvPr id="20" name="Text 18"/>
          <p:cNvSpPr/>
          <p:nvPr/>
        </p:nvSpPr>
        <p:spPr>
          <a:xfrm>
            <a:off x="548640" y="4572000"/>
            <a:ext cx="7772400" cy="320040"/>
          </a:xfrm>
          <a:prstGeom prst="rect">
            <a:avLst/>
          </a:prstGeom>
          <a:noFill/>
          <a:ln/>
        </p:spPr>
        <p:txBody>
          <a:bodyPr wrap="square" lIns="0" tIns="0" rIns="0" bIns="0" rtlCol="0" anchor="ctr"/>
          <a:lstStyle/>
          <a:p>
            <a:pPr marL="0" indent="0">
              <a:buNone/>
            </a:pPr>
            <a:r>
              <a:rPr lang="en-US" sz="1000" i="1" dirty="0">
                <a:solidFill>
                  <a:srgbClr val="404040"/>
                </a:solidFill>
                <a:latin typeface="Arial" pitchFamily="34" charset="0"/>
                <a:ea typeface="Arial" pitchFamily="34" charset="-122"/>
                <a:cs typeface="Arial" pitchFamily="34" charset="-120"/>
              </a:rPr>
              <a:t>The pilot is not a smaller version of the main study, rather a methodological instrument to sharpen every element of the research design.</a:t>
            </a:r>
            <a:endParaRPr lang="en-US" sz="1000" i="1" dirty="0"/>
          </a:p>
        </p:txBody>
      </p:sp>
      <p:sp>
        <p:nvSpPr>
          <p:cNvPr id="21" name="Shape 2">
            <a:extLst>
              <a:ext uri="{FF2B5EF4-FFF2-40B4-BE49-F238E27FC236}">
                <a16:creationId xmlns:a16="http://schemas.microsoft.com/office/drawing/2014/main" id="{852C89EF-0E0A-B8E6-D36F-DC1ABBC2D0FA}"/>
              </a:ext>
            </a:extLst>
          </p:cNvPr>
          <p:cNvSpPr/>
          <p:nvPr/>
        </p:nvSpPr>
        <p:spPr>
          <a:xfrm>
            <a:off x="2613659" y="1417320"/>
            <a:ext cx="1882139" cy="3048000"/>
          </a:xfrm>
          <a:prstGeom prst="rect">
            <a:avLst/>
          </a:prstGeom>
          <a:solidFill>
            <a:srgbClr val="F5F5F5"/>
          </a:solidFill>
          <a:ln/>
        </p:spPr>
        <p:txBody>
          <a:bodyPr/>
          <a:lstStyle/>
          <a:p>
            <a:endParaRPr lang="en-US" dirty="0"/>
          </a:p>
        </p:txBody>
      </p:sp>
      <p:sp>
        <p:nvSpPr>
          <p:cNvPr id="22" name="Text 3">
            <a:extLst>
              <a:ext uri="{FF2B5EF4-FFF2-40B4-BE49-F238E27FC236}">
                <a16:creationId xmlns:a16="http://schemas.microsoft.com/office/drawing/2014/main" id="{3EBCD7B7-7FF6-415C-B707-0726EB20B7B1}"/>
              </a:ext>
            </a:extLst>
          </p:cNvPr>
          <p:cNvSpPr/>
          <p:nvPr/>
        </p:nvSpPr>
        <p:spPr>
          <a:xfrm>
            <a:off x="2796538" y="1508760"/>
            <a:ext cx="457200" cy="365760"/>
          </a:xfrm>
          <a:prstGeom prst="rect">
            <a:avLst/>
          </a:prstGeom>
          <a:noFill/>
          <a:ln/>
        </p:spPr>
        <p:txBody>
          <a:bodyPr wrap="square" lIns="0" tIns="0" rIns="0" bIns="0" rtlCol="0" anchor="ctr"/>
          <a:lstStyle/>
          <a:p>
            <a:pPr marL="0" indent="0">
              <a:buNone/>
            </a:pPr>
            <a:r>
              <a:rPr lang="en-US" sz="2600" b="1" dirty="0">
                <a:solidFill>
                  <a:srgbClr val="DC2626"/>
                </a:solidFill>
                <a:latin typeface="Arial" pitchFamily="34" charset="0"/>
                <a:ea typeface="Arial" pitchFamily="34" charset="-122"/>
                <a:cs typeface="Arial" pitchFamily="34" charset="-120"/>
              </a:rPr>
              <a:t>2</a:t>
            </a:r>
            <a:endParaRPr lang="en-US" sz="2600" dirty="0"/>
          </a:p>
        </p:txBody>
      </p:sp>
      <p:sp>
        <p:nvSpPr>
          <p:cNvPr id="23" name="Text 4">
            <a:extLst>
              <a:ext uri="{FF2B5EF4-FFF2-40B4-BE49-F238E27FC236}">
                <a16:creationId xmlns:a16="http://schemas.microsoft.com/office/drawing/2014/main" id="{681DBD03-B9AE-3DB8-8442-CC90CA439C17}"/>
              </a:ext>
            </a:extLst>
          </p:cNvPr>
          <p:cNvSpPr/>
          <p:nvPr/>
        </p:nvSpPr>
        <p:spPr>
          <a:xfrm>
            <a:off x="2796538" y="1981200"/>
            <a:ext cx="1516380" cy="381000"/>
          </a:xfrm>
          <a:prstGeom prst="rect">
            <a:avLst/>
          </a:prstGeom>
          <a:noFill/>
          <a:ln/>
        </p:spPr>
        <p:txBody>
          <a:bodyPr wrap="square" lIns="0" tIns="0" rIns="0" bIns="0" rtlCol="0" anchor="t"/>
          <a:lstStyle/>
          <a:p>
            <a:pPr marL="0" indent="0">
              <a:lnSpc>
                <a:spcPct val="120000"/>
              </a:lnSpc>
              <a:buNone/>
            </a:pPr>
            <a:r>
              <a:rPr lang="en-US" sz="1000" b="1" dirty="0">
                <a:solidFill>
                  <a:srgbClr val="0A0A0A"/>
                </a:solidFill>
                <a:latin typeface="Arial" pitchFamily="34" charset="0"/>
                <a:ea typeface="Arial" pitchFamily="34" charset="-122"/>
                <a:cs typeface="Arial" pitchFamily="34" charset="-120"/>
              </a:rPr>
              <a:t>Trap Distribution Baseline</a:t>
            </a:r>
          </a:p>
        </p:txBody>
      </p:sp>
      <p:sp>
        <p:nvSpPr>
          <p:cNvPr id="24" name="Text 5">
            <a:extLst>
              <a:ext uri="{FF2B5EF4-FFF2-40B4-BE49-F238E27FC236}">
                <a16:creationId xmlns:a16="http://schemas.microsoft.com/office/drawing/2014/main" id="{5C9ABA26-3C72-36EE-CA0E-E7FB119A708D}"/>
              </a:ext>
            </a:extLst>
          </p:cNvPr>
          <p:cNvSpPr/>
          <p:nvPr/>
        </p:nvSpPr>
        <p:spPr>
          <a:xfrm>
            <a:off x="2796538" y="2468880"/>
            <a:ext cx="1516380" cy="1394460"/>
          </a:xfrm>
          <a:prstGeom prst="rect">
            <a:avLst/>
          </a:prstGeom>
          <a:noFill/>
          <a:ln/>
        </p:spPr>
        <p:txBody>
          <a:bodyPr wrap="square" lIns="0" tIns="0" rIns="0" bIns="0" rtlCol="0" anchor="t"/>
          <a:lstStyle/>
          <a:p>
            <a:pPr marL="0" indent="0">
              <a:lnSpc>
                <a:spcPct val="135000"/>
              </a:lnSpc>
              <a:buNone/>
            </a:pPr>
            <a:r>
              <a:rPr lang="en-US" sz="900" dirty="0">
                <a:solidFill>
                  <a:srgbClr val="404040"/>
                </a:solidFill>
                <a:latin typeface="Arial" pitchFamily="34" charset="0"/>
                <a:ea typeface="Arial" pitchFamily="34" charset="-122"/>
                <a:cs typeface="Arial" pitchFamily="34" charset="-120"/>
              </a:rPr>
              <a:t>The framework predicts specific discursive patterns in how practitioners naturalize criteria shift. The pilot tests which of these patterns appear spontaneously and which remain absent, providing evidence of the framework's generative power.	</a:t>
            </a:r>
          </a:p>
        </p:txBody>
      </p:sp>
      <p:sp>
        <p:nvSpPr>
          <p:cNvPr id="25" name="Shape 2">
            <a:extLst>
              <a:ext uri="{FF2B5EF4-FFF2-40B4-BE49-F238E27FC236}">
                <a16:creationId xmlns:a16="http://schemas.microsoft.com/office/drawing/2014/main" id="{97051F58-12AE-4AC0-1505-1FBC5590F1F2}"/>
              </a:ext>
            </a:extLst>
          </p:cNvPr>
          <p:cNvSpPr/>
          <p:nvPr/>
        </p:nvSpPr>
        <p:spPr>
          <a:xfrm>
            <a:off x="4648204" y="1417320"/>
            <a:ext cx="1882139" cy="3048000"/>
          </a:xfrm>
          <a:prstGeom prst="rect">
            <a:avLst/>
          </a:prstGeom>
          <a:solidFill>
            <a:srgbClr val="F5F5F5"/>
          </a:solidFill>
          <a:ln/>
        </p:spPr>
        <p:txBody>
          <a:bodyPr/>
          <a:lstStyle/>
          <a:p>
            <a:endParaRPr lang="en-US"/>
          </a:p>
        </p:txBody>
      </p:sp>
      <p:sp>
        <p:nvSpPr>
          <p:cNvPr id="26" name="Text 3">
            <a:extLst>
              <a:ext uri="{FF2B5EF4-FFF2-40B4-BE49-F238E27FC236}">
                <a16:creationId xmlns:a16="http://schemas.microsoft.com/office/drawing/2014/main" id="{5C50AF6C-C635-F0F8-12F6-6E55D51ED98B}"/>
              </a:ext>
            </a:extLst>
          </p:cNvPr>
          <p:cNvSpPr/>
          <p:nvPr/>
        </p:nvSpPr>
        <p:spPr>
          <a:xfrm>
            <a:off x="4831083" y="1508760"/>
            <a:ext cx="457200" cy="365760"/>
          </a:xfrm>
          <a:prstGeom prst="rect">
            <a:avLst/>
          </a:prstGeom>
          <a:noFill/>
          <a:ln/>
        </p:spPr>
        <p:txBody>
          <a:bodyPr wrap="square" lIns="0" tIns="0" rIns="0" bIns="0" rtlCol="0" anchor="ctr"/>
          <a:lstStyle/>
          <a:p>
            <a:pPr marL="0" indent="0">
              <a:buNone/>
            </a:pPr>
            <a:r>
              <a:rPr lang="en-US" sz="2600" b="1" dirty="0">
                <a:solidFill>
                  <a:srgbClr val="DC2626"/>
                </a:solidFill>
                <a:latin typeface="Arial" pitchFamily="34" charset="0"/>
                <a:ea typeface="Arial" pitchFamily="34" charset="-122"/>
                <a:cs typeface="Arial" pitchFamily="34" charset="-120"/>
              </a:rPr>
              <a:t>3</a:t>
            </a:r>
            <a:endParaRPr lang="en-US" sz="2600" dirty="0"/>
          </a:p>
        </p:txBody>
      </p:sp>
      <p:sp>
        <p:nvSpPr>
          <p:cNvPr id="27" name="Text 4">
            <a:extLst>
              <a:ext uri="{FF2B5EF4-FFF2-40B4-BE49-F238E27FC236}">
                <a16:creationId xmlns:a16="http://schemas.microsoft.com/office/drawing/2014/main" id="{6F580334-E265-732B-379A-86027513EC4C}"/>
              </a:ext>
            </a:extLst>
          </p:cNvPr>
          <p:cNvSpPr/>
          <p:nvPr/>
        </p:nvSpPr>
        <p:spPr>
          <a:xfrm>
            <a:off x="4831083" y="1981200"/>
            <a:ext cx="1516380" cy="381000"/>
          </a:xfrm>
          <a:prstGeom prst="rect">
            <a:avLst/>
          </a:prstGeom>
          <a:noFill/>
          <a:ln/>
        </p:spPr>
        <p:txBody>
          <a:bodyPr wrap="square" lIns="0" tIns="0" rIns="0" bIns="0" rtlCol="0" anchor="t"/>
          <a:lstStyle/>
          <a:p>
            <a:pPr marL="0" indent="0">
              <a:lnSpc>
                <a:spcPct val="120000"/>
              </a:lnSpc>
              <a:buNone/>
            </a:pPr>
            <a:r>
              <a:rPr lang="en-US" sz="1000" b="1" dirty="0">
                <a:solidFill>
                  <a:srgbClr val="0A0A0A"/>
                </a:solidFill>
                <a:latin typeface="Arial" pitchFamily="34" charset="0"/>
                <a:ea typeface="Arial" pitchFamily="34" charset="-122"/>
                <a:cs typeface="Arial" pitchFamily="34" charset="-120"/>
              </a:rPr>
              <a:t>Sample Refinement</a:t>
            </a:r>
            <a:endParaRPr lang="en-US" sz="1000" dirty="0"/>
          </a:p>
        </p:txBody>
      </p:sp>
      <p:sp>
        <p:nvSpPr>
          <p:cNvPr id="28" name="Text 5">
            <a:extLst>
              <a:ext uri="{FF2B5EF4-FFF2-40B4-BE49-F238E27FC236}">
                <a16:creationId xmlns:a16="http://schemas.microsoft.com/office/drawing/2014/main" id="{87CA620D-F0A3-4041-6F9D-DA3FFA7562A0}"/>
              </a:ext>
            </a:extLst>
          </p:cNvPr>
          <p:cNvSpPr/>
          <p:nvPr/>
        </p:nvSpPr>
        <p:spPr>
          <a:xfrm>
            <a:off x="4831083" y="2468880"/>
            <a:ext cx="1516380" cy="1394460"/>
          </a:xfrm>
          <a:prstGeom prst="rect">
            <a:avLst/>
          </a:prstGeom>
          <a:noFill/>
          <a:ln/>
        </p:spPr>
        <p:txBody>
          <a:bodyPr wrap="square" lIns="0" tIns="0" rIns="0" bIns="0" rtlCol="0" anchor="t"/>
          <a:lstStyle/>
          <a:p>
            <a:pPr marL="0" indent="0">
              <a:lnSpc>
                <a:spcPct val="135000"/>
              </a:lnSpc>
              <a:buNone/>
            </a:pPr>
            <a:r>
              <a:rPr lang="en-US" sz="900" dirty="0">
                <a:solidFill>
                  <a:srgbClr val="404040"/>
                </a:solidFill>
                <a:latin typeface="Arial" pitchFamily="34" charset="0"/>
                <a:ea typeface="Arial" pitchFamily="34" charset="-122"/>
                <a:cs typeface="Arial" pitchFamily="34" charset="-120"/>
              </a:rPr>
              <a:t>Does the 70/30 frontline-to-boundary-activity split hold, or does the pilot reveal practitioner profiles the protocol does not reach? The balance between the two populations is a design assumption the pilot can test directly.</a:t>
            </a:r>
          </a:p>
        </p:txBody>
      </p:sp>
      <p:sp>
        <p:nvSpPr>
          <p:cNvPr id="29" name="Shape 2">
            <a:extLst>
              <a:ext uri="{FF2B5EF4-FFF2-40B4-BE49-F238E27FC236}">
                <a16:creationId xmlns:a16="http://schemas.microsoft.com/office/drawing/2014/main" id="{A1C627E0-56C9-9B27-33A0-7B1D57553799}"/>
              </a:ext>
            </a:extLst>
          </p:cNvPr>
          <p:cNvSpPr/>
          <p:nvPr/>
        </p:nvSpPr>
        <p:spPr>
          <a:xfrm>
            <a:off x="6711354" y="1417320"/>
            <a:ext cx="1882139" cy="3048000"/>
          </a:xfrm>
          <a:prstGeom prst="rect">
            <a:avLst/>
          </a:prstGeom>
          <a:solidFill>
            <a:srgbClr val="F5F5F5"/>
          </a:solidFill>
          <a:ln/>
        </p:spPr>
        <p:txBody>
          <a:bodyPr/>
          <a:lstStyle/>
          <a:p>
            <a:endParaRPr lang="en-US" dirty="0"/>
          </a:p>
        </p:txBody>
      </p:sp>
      <p:sp>
        <p:nvSpPr>
          <p:cNvPr id="30" name="Text 3">
            <a:extLst>
              <a:ext uri="{FF2B5EF4-FFF2-40B4-BE49-F238E27FC236}">
                <a16:creationId xmlns:a16="http://schemas.microsoft.com/office/drawing/2014/main" id="{432418A2-0A0A-D147-D5C6-BBD4F6E2A9C1}"/>
              </a:ext>
            </a:extLst>
          </p:cNvPr>
          <p:cNvSpPr/>
          <p:nvPr/>
        </p:nvSpPr>
        <p:spPr>
          <a:xfrm>
            <a:off x="6894233" y="1508760"/>
            <a:ext cx="457200" cy="365760"/>
          </a:xfrm>
          <a:prstGeom prst="rect">
            <a:avLst/>
          </a:prstGeom>
          <a:noFill/>
          <a:ln/>
        </p:spPr>
        <p:txBody>
          <a:bodyPr wrap="square" lIns="0" tIns="0" rIns="0" bIns="0" rtlCol="0" anchor="ctr"/>
          <a:lstStyle/>
          <a:p>
            <a:pPr marL="0" indent="0">
              <a:buNone/>
            </a:pPr>
            <a:r>
              <a:rPr lang="en-US" sz="2600" b="1" dirty="0">
                <a:solidFill>
                  <a:srgbClr val="DC2626"/>
                </a:solidFill>
                <a:latin typeface="Arial" pitchFamily="34" charset="0"/>
                <a:ea typeface="Arial" pitchFamily="34" charset="-122"/>
                <a:cs typeface="Arial" pitchFamily="34" charset="-120"/>
              </a:rPr>
              <a:t>4</a:t>
            </a:r>
            <a:endParaRPr lang="en-US" sz="2600" dirty="0"/>
          </a:p>
        </p:txBody>
      </p:sp>
      <p:sp>
        <p:nvSpPr>
          <p:cNvPr id="31" name="Text 4">
            <a:extLst>
              <a:ext uri="{FF2B5EF4-FFF2-40B4-BE49-F238E27FC236}">
                <a16:creationId xmlns:a16="http://schemas.microsoft.com/office/drawing/2014/main" id="{5001CECB-AA45-3FBA-964A-0E94D9D1EC3A}"/>
              </a:ext>
            </a:extLst>
          </p:cNvPr>
          <p:cNvSpPr/>
          <p:nvPr/>
        </p:nvSpPr>
        <p:spPr>
          <a:xfrm>
            <a:off x="6894233" y="1981200"/>
            <a:ext cx="1516380" cy="381000"/>
          </a:xfrm>
          <a:prstGeom prst="rect">
            <a:avLst/>
          </a:prstGeom>
          <a:noFill/>
          <a:ln/>
        </p:spPr>
        <p:txBody>
          <a:bodyPr wrap="square" lIns="0" tIns="0" rIns="0" bIns="0" rtlCol="0" anchor="t"/>
          <a:lstStyle/>
          <a:p>
            <a:pPr marL="0" indent="0">
              <a:lnSpc>
                <a:spcPct val="120000"/>
              </a:lnSpc>
              <a:buNone/>
            </a:pPr>
            <a:r>
              <a:rPr lang="en-US" sz="1000" b="1" dirty="0">
                <a:solidFill>
                  <a:srgbClr val="0A0A0A"/>
                </a:solidFill>
                <a:latin typeface="Arial" pitchFamily="34" charset="0"/>
                <a:ea typeface="Arial" pitchFamily="34" charset="-122"/>
                <a:cs typeface="Arial" pitchFamily="34" charset="-120"/>
              </a:rPr>
              <a:t>Rubric Calibration</a:t>
            </a:r>
          </a:p>
        </p:txBody>
      </p:sp>
      <p:sp>
        <p:nvSpPr>
          <p:cNvPr id="32" name="Text 5">
            <a:extLst>
              <a:ext uri="{FF2B5EF4-FFF2-40B4-BE49-F238E27FC236}">
                <a16:creationId xmlns:a16="http://schemas.microsoft.com/office/drawing/2014/main" id="{8EF6E68C-E112-BD84-9C52-5739465BF52E}"/>
              </a:ext>
            </a:extLst>
          </p:cNvPr>
          <p:cNvSpPr/>
          <p:nvPr/>
        </p:nvSpPr>
        <p:spPr>
          <a:xfrm>
            <a:off x="6894233" y="2468880"/>
            <a:ext cx="1516380" cy="1394460"/>
          </a:xfrm>
          <a:prstGeom prst="rect">
            <a:avLst/>
          </a:prstGeom>
          <a:noFill/>
          <a:ln/>
        </p:spPr>
        <p:txBody>
          <a:bodyPr wrap="square" lIns="0" tIns="0" rIns="0" bIns="0" rtlCol="0" anchor="t"/>
          <a:lstStyle/>
          <a:p>
            <a:pPr marL="0" indent="0">
              <a:lnSpc>
                <a:spcPct val="135000"/>
              </a:lnSpc>
              <a:buNone/>
            </a:pPr>
            <a:r>
              <a:rPr lang="en-US" sz="900" dirty="0">
                <a:solidFill>
                  <a:srgbClr val="404040"/>
                </a:solidFill>
                <a:latin typeface="Arial" pitchFamily="34" charset="0"/>
                <a:ea typeface="Arial" pitchFamily="34" charset="-122"/>
                <a:cs typeface="Arial" pitchFamily="34" charset="-120"/>
              </a:rPr>
              <a:t>Test the analytical dimensions against real interview data. Identify which dimensions are straightforward to code and which require interpretive judgment, so the main fieldwork coding is calibrated before it begins.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 0">
            <a:extLst>
              <a:ext uri="{FF2B5EF4-FFF2-40B4-BE49-F238E27FC236}">
                <a16:creationId xmlns:a16="http://schemas.microsoft.com/office/drawing/2014/main" id="{ED7BD78C-8EAD-DC62-95F4-74847109CB99}"/>
              </a:ext>
            </a:extLst>
          </p:cNvPr>
          <p:cNvSpPr/>
          <p:nvPr/>
        </p:nvSpPr>
        <p:spPr>
          <a:xfrm>
            <a:off x="548640" y="457200"/>
            <a:ext cx="8046720" cy="457200"/>
          </a:xfrm>
          <a:prstGeom prst="rect">
            <a:avLst/>
          </a:prstGeom>
          <a:noFill/>
          <a:ln/>
        </p:spPr>
        <p:txBody>
          <a:bodyPr wrap="square" lIns="0" tIns="0" rIns="0" bIns="0" rtlCol="0" anchor="ctr"/>
          <a:lstStyle/>
          <a:p>
            <a:pPr marL="0" indent="0">
              <a:buNone/>
            </a:pPr>
            <a:r>
              <a:rPr lang="en-US" sz="2400" dirty="0">
                <a:solidFill>
                  <a:srgbClr val="0A0A0A"/>
                </a:solidFill>
                <a:latin typeface="Arial" pitchFamily="34" charset="0"/>
                <a:ea typeface="Arial" pitchFamily="34" charset="-122"/>
                <a:cs typeface="Arial" pitchFamily="34" charset="-120"/>
              </a:rPr>
              <a:t>Discourse Traps</a:t>
            </a:r>
            <a:endParaRPr lang="en-US" sz="2400" dirty="0"/>
          </a:p>
        </p:txBody>
      </p:sp>
      <p:sp>
        <p:nvSpPr>
          <p:cNvPr id="4" name="Text 1">
            <a:extLst>
              <a:ext uri="{FF2B5EF4-FFF2-40B4-BE49-F238E27FC236}">
                <a16:creationId xmlns:a16="http://schemas.microsoft.com/office/drawing/2014/main" id="{2A4FF525-B7D0-428B-7CB4-734F75B7756A}"/>
              </a:ext>
            </a:extLst>
          </p:cNvPr>
          <p:cNvSpPr/>
          <p:nvPr/>
        </p:nvSpPr>
        <p:spPr>
          <a:xfrm>
            <a:off x="548640" y="942109"/>
            <a:ext cx="7810268" cy="618836"/>
          </a:xfrm>
          <a:prstGeom prst="rect">
            <a:avLst/>
          </a:prstGeom>
          <a:noFill/>
          <a:ln/>
        </p:spPr>
        <p:txBody>
          <a:bodyPr wrap="square" lIns="0" tIns="0" rIns="0" bIns="0" rtlCol="0" anchor="t"/>
          <a:lstStyle/>
          <a:p>
            <a:pPr marL="0" indent="0">
              <a:lnSpc>
                <a:spcPct val="120000"/>
              </a:lnSpc>
              <a:buNone/>
            </a:pPr>
            <a:r>
              <a:rPr lang="en-US" sz="1400" dirty="0">
                <a:solidFill>
                  <a:srgbClr val="0A0A0A"/>
                </a:solidFill>
                <a:latin typeface="Arial" pitchFamily="34" charset="0"/>
                <a:ea typeface="Arial" pitchFamily="34" charset="-122"/>
                <a:cs typeface="Arial" pitchFamily="34" charset="-120"/>
              </a:rPr>
              <a:t>Practitioner discourse does not just describe proxy seduction. It naturalizes it. The traps are the discursive mechanism through which the self-concealing quality operates.</a:t>
            </a:r>
            <a:endParaRPr lang="en-US" sz="1400" dirty="0"/>
          </a:p>
        </p:txBody>
      </p:sp>
      <p:sp>
        <p:nvSpPr>
          <p:cNvPr id="5" name="Text 1">
            <a:extLst>
              <a:ext uri="{FF2B5EF4-FFF2-40B4-BE49-F238E27FC236}">
                <a16:creationId xmlns:a16="http://schemas.microsoft.com/office/drawing/2014/main" id="{5E8D643A-5258-4880-95FF-55BE25438900}"/>
              </a:ext>
            </a:extLst>
          </p:cNvPr>
          <p:cNvSpPr/>
          <p:nvPr/>
        </p:nvSpPr>
        <p:spPr>
          <a:xfrm>
            <a:off x="548639" y="4184073"/>
            <a:ext cx="7954143" cy="618836"/>
          </a:xfrm>
          <a:prstGeom prst="rect">
            <a:avLst/>
          </a:prstGeom>
          <a:noFill/>
          <a:ln/>
        </p:spPr>
        <p:txBody>
          <a:bodyPr wrap="square" lIns="0" tIns="0" rIns="0" bIns="0" rtlCol="0" anchor="t"/>
          <a:lstStyle/>
          <a:p>
            <a:pPr marL="0" indent="0">
              <a:lnSpc>
                <a:spcPct val="120000"/>
              </a:lnSpc>
              <a:buNone/>
            </a:pPr>
            <a:r>
              <a:rPr lang="en-US" sz="1400" dirty="0">
                <a:solidFill>
                  <a:srgbClr val="DC2525"/>
                </a:solidFill>
                <a:latin typeface="Arial" pitchFamily="34" charset="0"/>
                <a:ea typeface="Arial" pitchFamily="34" charset="-122"/>
                <a:cs typeface="Arial" pitchFamily="34" charset="-120"/>
              </a:rPr>
              <a:t>These are the discursive surface of how evaluative erosion is naturalized. When a practitioner says, "we survived calculators," they are doing the naturalizing work that makes premature arrest invisible.</a:t>
            </a:r>
            <a:endParaRPr lang="en-US" sz="1400" dirty="0">
              <a:solidFill>
                <a:srgbClr val="DC2525"/>
              </a:solidFill>
            </a:endParaRPr>
          </a:p>
        </p:txBody>
      </p:sp>
      <p:grpSp>
        <p:nvGrpSpPr>
          <p:cNvPr id="14" name="Group 13">
            <a:extLst>
              <a:ext uri="{FF2B5EF4-FFF2-40B4-BE49-F238E27FC236}">
                <a16:creationId xmlns:a16="http://schemas.microsoft.com/office/drawing/2014/main" id="{EF411809-A60D-49AF-594C-C043ED780E8D}"/>
              </a:ext>
            </a:extLst>
          </p:cNvPr>
          <p:cNvGrpSpPr/>
          <p:nvPr/>
        </p:nvGrpSpPr>
        <p:grpSpPr>
          <a:xfrm>
            <a:off x="548642" y="1681018"/>
            <a:ext cx="7954140" cy="2346037"/>
            <a:chOff x="548641" y="1681018"/>
            <a:chExt cx="8163097" cy="2382982"/>
          </a:xfrm>
        </p:grpSpPr>
        <p:sp>
          <p:nvSpPr>
            <p:cNvPr id="6" name="Shape 1">
              <a:extLst>
                <a:ext uri="{FF2B5EF4-FFF2-40B4-BE49-F238E27FC236}">
                  <a16:creationId xmlns:a16="http://schemas.microsoft.com/office/drawing/2014/main" id="{ED6C4514-5B31-C322-124B-D67E5E6DF036}"/>
                </a:ext>
              </a:extLst>
            </p:cNvPr>
            <p:cNvSpPr/>
            <p:nvPr/>
          </p:nvSpPr>
          <p:spPr>
            <a:xfrm>
              <a:off x="548641" y="1681018"/>
              <a:ext cx="2564014" cy="2382982"/>
            </a:xfrm>
            <a:prstGeom prst="rect">
              <a:avLst/>
            </a:prstGeom>
            <a:solidFill>
              <a:srgbClr val="F5F5F5"/>
            </a:solidFill>
            <a:ln/>
          </p:spPr>
          <p:txBody>
            <a:bodyPr/>
            <a:lstStyle/>
            <a:p>
              <a:endParaRPr lang="en-US"/>
            </a:p>
          </p:txBody>
        </p:sp>
        <p:sp>
          <p:nvSpPr>
            <p:cNvPr id="9" name="Shape 1">
              <a:extLst>
                <a:ext uri="{FF2B5EF4-FFF2-40B4-BE49-F238E27FC236}">
                  <a16:creationId xmlns:a16="http://schemas.microsoft.com/office/drawing/2014/main" id="{28E0F14D-4A99-9EED-622E-AE28E20159E8}"/>
                </a:ext>
              </a:extLst>
            </p:cNvPr>
            <p:cNvSpPr/>
            <p:nvPr/>
          </p:nvSpPr>
          <p:spPr>
            <a:xfrm>
              <a:off x="3348182" y="1681018"/>
              <a:ext cx="2564014" cy="2382982"/>
            </a:xfrm>
            <a:prstGeom prst="rect">
              <a:avLst/>
            </a:prstGeom>
            <a:solidFill>
              <a:srgbClr val="F5F5F5"/>
            </a:solidFill>
            <a:ln/>
          </p:spPr>
          <p:txBody>
            <a:bodyPr/>
            <a:lstStyle/>
            <a:p>
              <a:endParaRPr lang="en-US"/>
            </a:p>
          </p:txBody>
        </p:sp>
        <p:sp>
          <p:nvSpPr>
            <p:cNvPr id="11" name="Shape 1">
              <a:extLst>
                <a:ext uri="{FF2B5EF4-FFF2-40B4-BE49-F238E27FC236}">
                  <a16:creationId xmlns:a16="http://schemas.microsoft.com/office/drawing/2014/main" id="{E01BC4F3-18DF-38AD-9CA9-8530E1CB165B}"/>
                </a:ext>
              </a:extLst>
            </p:cNvPr>
            <p:cNvSpPr/>
            <p:nvPr/>
          </p:nvSpPr>
          <p:spPr>
            <a:xfrm>
              <a:off x="6147724" y="1681018"/>
              <a:ext cx="2564014" cy="2382982"/>
            </a:xfrm>
            <a:prstGeom prst="rect">
              <a:avLst/>
            </a:prstGeom>
            <a:solidFill>
              <a:srgbClr val="F5F5F5"/>
            </a:solidFill>
            <a:ln/>
          </p:spPr>
          <p:txBody>
            <a:bodyPr/>
            <a:lstStyle/>
            <a:p>
              <a:endParaRPr lang="en-US"/>
            </a:p>
          </p:txBody>
        </p:sp>
      </p:grpSp>
      <p:grpSp>
        <p:nvGrpSpPr>
          <p:cNvPr id="13" name="Group 12">
            <a:extLst>
              <a:ext uri="{FF2B5EF4-FFF2-40B4-BE49-F238E27FC236}">
                <a16:creationId xmlns:a16="http://schemas.microsoft.com/office/drawing/2014/main" id="{54844AE6-D086-BBB5-F5E3-A3F6B1F3E853}"/>
              </a:ext>
            </a:extLst>
          </p:cNvPr>
          <p:cNvGrpSpPr/>
          <p:nvPr/>
        </p:nvGrpSpPr>
        <p:grpSpPr>
          <a:xfrm>
            <a:off x="670062" y="1782617"/>
            <a:ext cx="7715456" cy="2087419"/>
            <a:chOff x="762640" y="1847272"/>
            <a:chExt cx="7715456" cy="2087419"/>
          </a:xfrm>
        </p:grpSpPr>
        <p:sp>
          <p:nvSpPr>
            <p:cNvPr id="8" name="Text 3">
              <a:extLst>
                <a:ext uri="{FF2B5EF4-FFF2-40B4-BE49-F238E27FC236}">
                  <a16:creationId xmlns:a16="http://schemas.microsoft.com/office/drawing/2014/main" id="{3EEDA6B7-DB3F-CAA0-5542-D55BE2CA2134}"/>
                </a:ext>
              </a:extLst>
            </p:cNvPr>
            <p:cNvSpPr/>
            <p:nvPr/>
          </p:nvSpPr>
          <p:spPr>
            <a:xfrm>
              <a:off x="762640" y="1847272"/>
              <a:ext cx="2255540" cy="2078183"/>
            </a:xfrm>
            <a:prstGeom prst="rect">
              <a:avLst/>
            </a:prstGeom>
            <a:noFill/>
            <a:ln/>
          </p:spPr>
          <p:txBody>
            <a:bodyPr wrap="square" lIns="0" tIns="0" rIns="0" bIns="0" rtlCol="0" anchor="t"/>
            <a:lstStyle/>
            <a:p>
              <a:pPr>
                <a:lnSpc>
                  <a:spcPct val="120000"/>
                </a:lnSpc>
              </a:pPr>
              <a:r>
                <a:rPr lang="en-US" sz="1000" b="1" dirty="0">
                  <a:solidFill>
                    <a:srgbClr val="0A0A0A"/>
                  </a:solidFill>
                  <a:latin typeface="Arial" pitchFamily="34" charset="0"/>
                  <a:cs typeface="Arial" pitchFamily="34" charset="-120"/>
                </a:rPr>
                <a:t>What They Are</a:t>
              </a:r>
            </a:p>
            <a:p>
              <a:pPr>
                <a:lnSpc>
                  <a:spcPct val="120000"/>
                </a:lnSpc>
              </a:pPr>
              <a:endParaRPr lang="en-US" sz="1000" b="1" dirty="0">
                <a:solidFill>
                  <a:srgbClr val="0A0A0A"/>
                </a:solidFill>
                <a:latin typeface="Arial" pitchFamily="34" charset="0"/>
                <a:cs typeface="Arial" pitchFamily="34" charset="-120"/>
              </a:endParaRPr>
            </a:p>
            <a:p>
              <a:pPr marL="0" indent="0">
                <a:lnSpc>
                  <a:spcPct val="140000"/>
                </a:lnSpc>
                <a:buNone/>
              </a:pPr>
              <a:r>
                <a:rPr lang="en-US" sz="1000" dirty="0">
                  <a:solidFill>
                    <a:srgbClr val="404040"/>
                  </a:solidFill>
                  <a:latin typeface="Arial" pitchFamily="34" charset="0"/>
                  <a:ea typeface="Arial" pitchFamily="34" charset="-122"/>
                  <a:cs typeface="Arial" pitchFamily="34" charset="-120"/>
                </a:rPr>
                <a:t>Recurring discursive moves practitioners use when talking about AI engagement. Not lies, not spin. Sincere speech that makes evaluative capacity erosion appear natural, inevitable, or already accounted for. 21 traps identified across four operational categories.</a:t>
              </a:r>
              <a:endParaRPr lang="en-US" sz="1000" dirty="0"/>
            </a:p>
          </p:txBody>
        </p:sp>
        <p:sp>
          <p:nvSpPr>
            <p:cNvPr id="10" name="Text 3">
              <a:extLst>
                <a:ext uri="{FF2B5EF4-FFF2-40B4-BE49-F238E27FC236}">
                  <a16:creationId xmlns:a16="http://schemas.microsoft.com/office/drawing/2014/main" id="{9FE5EAE9-8F74-1944-F0FC-20B325518575}"/>
                </a:ext>
              </a:extLst>
            </p:cNvPr>
            <p:cNvSpPr/>
            <p:nvPr/>
          </p:nvSpPr>
          <p:spPr>
            <a:xfrm>
              <a:off x="3533338" y="1856508"/>
              <a:ext cx="2263854" cy="2078183"/>
            </a:xfrm>
            <a:prstGeom prst="rect">
              <a:avLst/>
            </a:prstGeom>
            <a:noFill/>
            <a:ln/>
          </p:spPr>
          <p:txBody>
            <a:bodyPr wrap="square" lIns="0" tIns="0" rIns="0" bIns="0" rtlCol="0" anchor="t"/>
            <a:lstStyle/>
            <a:p>
              <a:pPr>
                <a:lnSpc>
                  <a:spcPct val="120000"/>
                </a:lnSpc>
              </a:pPr>
              <a:r>
                <a:rPr lang="en-US" sz="1000" b="1" dirty="0">
                  <a:solidFill>
                    <a:srgbClr val="0A0A0A"/>
                  </a:solidFill>
                  <a:latin typeface="Arial" pitchFamily="34" charset="0"/>
                  <a:cs typeface="Arial" pitchFamily="34" charset="-120"/>
                </a:rPr>
                <a:t>Where They Come From</a:t>
              </a:r>
            </a:p>
            <a:p>
              <a:pPr>
                <a:lnSpc>
                  <a:spcPct val="120000"/>
                </a:lnSpc>
              </a:pPr>
              <a:endParaRPr lang="en-US" sz="1000" b="1" dirty="0">
                <a:solidFill>
                  <a:srgbClr val="0A0A0A"/>
                </a:solidFill>
                <a:latin typeface="Arial" pitchFamily="34" charset="0"/>
                <a:cs typeface="Arial" pitchFamily="34" charset="-120"/>
              </a:endParaRPr>
            </a:p>
            <a:p>
              <a:pPr marL="0" indent="0">
                <a:lnSpc>
                  <a:spcPct val="140000"/>
                </a:lnSpc>
                <a:buNone/>
              </a:pPr>
              <a:r>
                <a:rPr lang="en-US" sz="1000" dirty="0">
                  <a:solidFill>
                    <a:srgbClr val="404040"/>
                  </a:solidFill>
                  <a:latin typeface="Arial" pitchFamily="34" charset="0"/>
                  <a:ea typeface="Arial" pitchFamily="34" charset="-122"/>
                  <a:cs typeface="Arial" pitchFamily="34" charset="-120"/>
                </a:rPr>
                <a:t>Eight discovered inductively from practitioner discourse before the framework existed. Six predicted deductively by the framework, all subsequently confirmed in independent evidence. Seven more emerged analytically or from cross-domain application.</a:t>
              </a:r>
              <a:endParaRPr lang="en-US" sz="1000" dirty="0"/>
            </a:p>
          </p:txBody>
        </p:sp>
        <p:sp>
          <p:nvSpPr>
            <p:cNvPr id="12" name="Text 3">
              <a:extLst>
                <a:ext uri="{FF2B5EF4-FFF2-40B4-BE49-F238E27FC236}">
                  <a16:creationId xmlns:a16="http://schemas.microsoft.com/office/drawing/2014/main" id="{2D2C693D-FF37-E7F3-9B80-84410A067F2E}"/>
                </a:ext>
              </a:extLst>
            </p:cNvPr>
            <p:cNvSpPr/>
            <p:nvPr/>
          </p:nvSpPr>
          <p:spPr>
            <a:xfrm>
              <a:off x="6214242" y="1847272"/>
              <a:ext cx="2263854" cy="2078183"/>
            </a:xfrm>
            <a:prstGeom prst="rect">
              <a:avLst/>
            </a:prstGeom>
            <a:noFill/>
            <a:ln/>
          </p:spPr>
          <p:txBody>
            <a:bodyPr wrap="square" lIns="0" tIns="0" rIns="0" bIns="0" rtlCol="0" anchor="t"/>
            <a:lstStyle/>
            <a:p>
              <a:pPr>
                <a:lnSpc>
                  <a:spcPct val="120000"/>
                </a:lnSpc>
              </a:pPr>
              <a:r>
                <a:rPr lang="en-US" sz="1000" b="1" dirty="0">
                  <a:solidFill>
                    <a:srgbClr val="0A0A0A"/>
                  </a:solidFill>
                  <a:latin typeface="Arial" pitchFamily="34" charset="0"/>
                  <a:cs typeface="Arial" pitchFamily="34" charset="-120"/>
                </a:rPr>
                <a:t>Why They Matter For Fieldwork</a:t>
              </a:r>
            </a:p>
            <a:p>
              <a:pPr>
                <a:lnSpc>
                  <a:spcPct val="120000"/>
                </a:lnSpc>
              </a:pPr>
              <a:endParaRPr lang="en-US" sz="1000" b="1" dirty="0">
                <a:solidFill>
                  <a:srgbClr val="0A0A0A"/>
                </a:solidFill>
                <a:latin typeface="Arial" pitchFamily="34" charset="0"/>
                <a:cs typeface="Arial" pitchFamily="34" charset="-120"/>
              </a:endParaRPr>
            </a:p>
            <a:p>
              <a:pPr marL="0" indent="0">
                <a:lnSpc>
                  <a:spcPct val="140000"/>
                </a:lnSpc>
                <a:buNone/>
              </a:pPr>
              <a:r>
                <a:rPr lang="en-US" sz="1000" dirty="0">
                  <a:solidFill>
                    <a:srgbClr val="404040"/>
                  </a:solidFill>
                  <a:latin typeface="Arial" pitchFamily="34" charset="0"/>
                  <a:ea typeface="Arial" pitchFamily="34" charset="-122"/>
                  <a:cs typeface="Arial" pitchFamily="34" charset="-120"/>
                </a:rPr>
                <a:t>During interviews, practitioners deploy these moves spontaneously. Recognizing them in real time lets the interviewer probe the underlying assumption without leading. Each trap has a corresponding counter-question designed to open the assumption without naming it.</a:t>
              </a:r>
            </a:p>
          </p:txBody>
        </p:sp>
      </p:grpSp>
    </p:spTree>
    <p:extLst>
      <p:ext uri="{BB962C8B-B14F-4D97-AF65-F5344CB8AC3E}">
        <p14:creationId xmlns:p14="http://schemas.microsoft.com/office/powerpoint/2010/main" val="42515917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name="Slide 13">
    <p:spTree>
      <p:nvGrpSpPr>
        <p:cNvPr id="1" name=""/>
        <p:cNvGrpSpPr/>
        <p:nvPr/>
      </p:nvGrpSpPr>
      <p:grpSpPr>
        <a:xfrm>
          <a:off x="0" y="0"/>
          <a:ext cx="0" cy="0"/>
          <a:chOff x="0" y="0"/>
          <a:chExt cx="0" cy="0"/>
        </a:xfrm>
      </p:grpSpPr>
      <p:sp>
        <p:nvSpPr>
          <p:cNvPr id="2" name="Text 0"/>
          <p:cNvSpPr/>
          <p:nvPr/>
        </p:nvSpPr>
        <p:spPr>
          <a:xfrm>
            <a:off x="548640" y="457200"/>
            <a:ext cx="8046720" cy="457200"/>
          </a:xfrm>
          <a:prstGeom prst="rect">
            <a:avLst/>
          </a:prstGeom>
          <a:noFill/>
          <a:ln/>
        </p:spPr>
        <p:txBody>
          <a:bodyPr wrap="square" lIns="0" tIns="0" rIns="0" bIns="0" rtlCol="0" anchor="ctr"/>
          <a:lstStyle/>
          <a:p>
            <a:pPr marL="0" indent="0">
              <a:buNone/>
            </a:pPr>
            <a:r>
              <a:rPr lang="en-US" sz="2400" dirty="0">
                <a:solidFill>
                  <a:srgbClr val="0A0A0A"/>
                </a:solidFill>
                <a:latin typeface="Arial" pitchFamily="34" charset="0"/>
                <a:ea typeface="Arial" pitchFamily="34" charset="-122"/>
                <a:cs typeface="Arial" pitchFamily="34" charset="-120"/>
              </a:rPr>
              <a:t>Fieldwork Coding Rubric</a:t>
            </a:r>
            <a:endParaRPr lang="en-US" sz="2400" dirty="0"/>
          </a:p>
        </p:txBody>
      </p:sp>
      <p:sp>
        <p:nvSpPr>
          <p:cNvPr id="3" name="Text 1"/>
          <p:cNvSpPr/>
          <p:nvPr/>
        </p:nvSpPr>
        <p:spPr>
          <a:xfrm>
            <a:off x="548640" y="914400"/>
            <a:ext cx="7315200" cy="320040"/>
          </a:xfrm>
          <a:prstGeom prst="rect">
            <a:avLst/>
          </a:prstGeom>
          <a:noFill/>
          <a:ln/>
        </p:spPr>
        <p:txBody>
          <a:bodyPr wrap="square" lIns="0" tIns="0" rIns="0" bIns="0" rtlCol="0" anchor="ctr"/>
          <a:lstStyle/>
          <a:p>
            <a:pPr marL="0" indent="0">
              <a:buNone/>
            </a:pPr>
            <a:r>
              <a:rPr lang="en-US" sz="1400" dirty="0">
                <a:solidFill>
                  <a:srgbClr val="0A0A0A"/>
                </a:solidFill>
                <a:latin typeface="Arial" pitchFamily="34" charset="0"/>
                <a:ea typeface="Arial" pitchFamily="34" charset="-122"/>
                <a:cs typeface="Arial" pitchFamily="34" charset="-120"/>
              </a:rPr>
              <a:t>Five dimensions coded simultaneously as interview data flows in.</a:t>
            </a:r>
            <a:endParaRPr lang="en-US" sz="1400" dirty="0"/>
          </a:p>
        </p:txBody>
      </p:sp>
      <p:sp>
        <p:nvSpPr>
          <p:cNvPr id="4" name="Shape 2"/>
          <p:cNvSpPr/>
          <p:nvPr/>
        </p:nvSpPr>
        <p:spPr>
          <a:xfrm>
            <a:off x="548640" y="1463040"/>
            <a:ext cx="1463040" cy="2926080"/>
          </a:xfrm>
          <a:prstGeom prst="rect">
            <a:avLst/>
          </a:prstGeom>
          <a:solidFill>
            <a:srgbClr val="F5F5F5"/>
          </a:solidFill>
          <a:ln/>
        </p:spPr>
        <p:txBody>
          <a:bodyPr/>
          <a:lstStyle/>
          <a:p>
            <a:endParaRPr lang="en-US"/>
          </a:p>
        </p:txBody>
      </p:sp>
      <p:sp>
        <p:nvSpPr>
          <p:cNvPr id="5" name="Text 3"/>
          <p:cNvSpPr/>
          <p:nvPr/>
        </p:nvSpPr>
        <p:spPr>
          <a:xfrm>
            <a:off x="685800" y="1600200"/>
            <a:ext cx="731520" cy="411480"/>
          </a:xfrm>
          <a:prstGeom prst="rect">
            <a:avLst/>
          </a:prstGeom>
          <a:noFill/>
          <a:ln/>
        </p:spPr>
        <p:txBody>
          <a:bodyPr wrap="square" lIns="0" tIns="0" rIns="0" bIns="0" rtlCol="0" anchor="ctr"/>
          <a:lstStyle/>
          <a:p>
            <a:pPr marL="0" indent="0">
              <a:buNone/>
            </a:pPr>
            <a:r>
              <a:rPr lang="en-US" sz="2600" dirty="0">
                <a:solidFill>
                  <a:srgbClr val="DC2626"/>
                </a:solidFill>
                <a:latin typeface="Arial" pitchFamily="34" charset="0"/>
                <a:ea typeface="Arial" pitchFamily="34" charset="-122"/>
                <a:cs typeface="Arial" pitchFamily="34" charset="-120"/>
              </a:rPr>
              <a:t>D1</a:t>
            </a:r>
            <a:endParaRPr lang="en-US" sz="2600" dirty="0"/>
          </a:p>
        </p:txBody>
      </p:sp>
      <p:sp>
        <p:nvSpPr>
          <p:cNvPr id="6" name="Text 4"/>
          <p:cNvSpPr/>
          <p:nvPr/>
        </p:nvSpPr>
        <p:spPr>
          <a:xfrm>
            <a:off x="685800" y="2057400"/>
            <a:ext cx="1188720" cy="320040"/>
          </a:xfrm>
          <a:prstGeom prst="rect">
            <a:avLst/>
          </a:prstGeom>
          <a:noFill/>
          <a:ln/>
        </p:spPr>
        <p:txBody>
          <a:bodyPr wrap="square" lIns="0" tIns="0" rIns="0" bIns="0" rtlCol="0" anchor="ctr"/>
          <a:lstStyle/>
          <a:p>
            <a:pPr marL="0" indent="0">
              <a:lnSpc>
                <a:spcPct val="120000"/>
              </a:lnSpc>
              <a:buNone/>
            </a:pPr>
            <a:r>
              <a:rPr lang="en-US" sz="900" b="1" dirty="0">
                <a:solidFill>
                  <a:srgbClr val="0A0A0A"/>
                </a:solidFill>
                <a:latin typeface="Arial" pitchFamily="34" charset="0"/>
                <a:ea typeface="Arial" pitchFamily="34" charset="-122"/>
                <a:cs typeface="Arial" pitchFamily="34" charset="-120"/>
              </a:rPr>
              <a:t>Trap Identification</a:t>
            </a:r>
            <a:endParaRPr lang="en-US" sz="900" dirty="0"/>
          </a:p>
        </p:txBody>
      </p:sp>
      <p:sp>
        <p:nvSpPr>
          <p:cNvPr id="7" name="Text 5"/>
          <p:cNvSpPr/>
          <p:nvPr/>
        </p:nvSpPr>
        <p:spPr>
          <a:xfrm>
            <a:off x="685800" y="2423160"/>
            <a:ext cx="1188720" cy="1777077"/>
          </a:xfrm>
          <a:prstGeom prst="rect">
            <a:avLst/>
          </a:prstGeom>
          <a:noFill/>
          <a:ln/>
        </p:spPr>
        <p:txBody>
          <a:bodyPr wrap="square" lIns="0" tIns="0" rIns="0" bIns="0" rtlCol="0" anchor="t"/>
          <a:lstStyle/>
          <a:p>
            <a:pPr marL="0" indent="0">
              <a:lnSpc>
                <a:spcPct val="140000"/>
              </a:lnSpc>
              <a:buNone/>
            </a:pPr>
            <a:r>
              <a:rPr lang="en-US" sz="900" dirty="0">
                <a:solidFill>
                  <a:srgbClr val="404040"/>
                </a:solidFill>
                <a:latin typeface="Arial" pitchFamily="34" charset="0"/>
                <a:ea typeface="Arial" pitchFamily="34" charset="-122"/>
                <a:cs typeface="Arial" pitchFamily="34" charset="-120"/>
              </a:rPr>
              <a:t>Which traps is the practitioner deploying? Multiple can co-occur in a single passage, and the clusters themselves are analytically significant.</a:t>
            </a:r>
            <a:endParaRPr lang="en-US" sz="900" dirty="0"/>
          </a:p>
        </p:txBody>
      </p:sp>
      <p:sp>
        <p:nvSpPr>
          <p:cNvPr id="8" name="Shape 6"/>
          <p:cNvSpPr/>
          <p:nvPr/>
        </p:nvSpPr>
        <p:spPr>
          <a:xfrm>
            <a:off x="2148840" y="1463040"/>
            <a:ext cx="1545704" cy="2926080"/>
          </a:xfrm>
          <a:prstGeom prst="rect">
            <a:avLst/>
          </a:prstGeom>
          <a:solidFill>
            <a:srgbClr val="F5F5F5"/>
          </a:solidFill>
          <a:ln/>
        </p:spPr>
        <p:txBody>
          <a:bodyPr/>
          <a:lstStyle/>
          <a:p>
            <a:endParaRPr lang="en-US"/>
          </a:p>
        </p:txBody>
      </p:sp>
      <p:sp>
        <p:nvSpPr>
          <p:cNvPr id="9" name="Text 7"/>
          <p:cNvSpPr/>
          <p:nvPr/>
        </p:nvSpPr>
        <p:spPr>
          <a:xfrm>
            <a:off x="2286000" y="1600200"/>
            <a:ext cx="731520" cy="411480"/>
          </a:xfrm>
          <a:prstGeom prst="rect">
            <a:avLst/>
          </a:prstGeom>
          <a:noFill/>
          <a:ln/>
        </p:spPr>
        <p:txBody>
          <a:bodyPr wrap="square" lIns="0" tIns="0" rIns="0" bIns="0" rtlCol="0" anchor="ctr"/>
          <a:lstStyle/>
          <a:p>
            <a:pPr marL="0" indent="0">
              <a:buNone/>
            </a:pPr>
            <a:r>
              <a:rPr lang="en-US" sz="2600" dirty="0">
                <a:solidFill>
                  <a:srgbClr val="DC2626"/>
                </a:solidFill>
                <a:latin typeface="Arial" pitchFamily="34" charset="0"/>
                <a:ea typeface="Arial" pitchFamily="34" charset="-122"/>
                <a:cs typeface="Arial" pitchFamily="34" charset="-120"/>
              </a:rPr>
              <a:t>D2</a:t>
            </a:r>
            <a:endParaRPr lang="en-US" sz="2600" dirty="0"/>
          </a:p>
        </p:txBody>
      </p:sp>
      <p:sp>
        <p:nvSpPr>
          <p:cNvPr id="10" name="Text 8"/>
          <p:cNvSpPr/>
          <p:nvPr/>
        </p:nvSpPr>
        <p:spPr>
          <a:xfrm>
            <a:off x="2286000" y="2057400"/>
            <a:ext cx="1325880" cy="320040"/>
          </a:xfrm>
          <a:prstGeom prst="rect">
            <a:avLst/>
          </a:prstGeom>
          <a:noFill/>
          <a:ln/>
        </p:spPr>
        <p:txBody>
          <a:bodyPr wrap="square" lIns="0" tIns="0" rIns="0" bIns="0" rtlCol="0" anchor="ctr"/>
          <a:lstStyle/>
          <a:p>
            <a:pPr marL="0" indent="0">
              <a:lnSpc>
                <a:spcPct val="120000"/>
              </a:lnSpc>
              <a:buNone/>
            </a:pPr>
            <a:r>
              <a:rPr lang="en-US" sz="900" b="1" dirty="0">
                <a:solidFill>
                  <a:srgbClr val="0A0A0A"/>
                </a:solidFill>
                <a:latin typeface="Arial" pitchFamily="34" charset="0"/>
                <a:ea typeface="Arial" pitchFamily="34" charset="-122"/>
                <a:cs typeface="Arial" pitchFamily="34" charset="-120"/>
              </a:rPr>
              <a:t>Mechanism Component</a:t>
            </a:r>
            <a:endParaRPr lang="en-US" sz="900" dirty="0"/>
          </a:p>
        </p:txBody>
      </p:sp>
      <p:sp>
        <p:nvSpPr>
          <p:cNvPr id="11" name="Text 9"/>
          <p:cNvSpPr/>
          <p:nvPr/>
        </p:nvSpPr>
        <p:spPr>
          <a:xfrm>
            <a:off x="2286000" y="2423160"/>
            <a:ext cx="1325880" cy="1777077"/>
          </a:xfrm>
          <a:prstGeom prst="rect">
            <a:avLst/>
          </a:prstGeom>
          <a:noFill/>
          <a:ln/>
        </p:spPr>
        <p:txBody>
          <a:bodyPr wrap="square" lIns="0" tIns="0" rIns="0" bIns="0" rtlCol="0" anchor="t"/>
          <a:lstStyle/>
          <a:p>
            <a:pPr marL="0" indent="0">
              <a:lnSpc>
                <a:spcPct val="140000"/>
              </a:lnSpc>
              <a:buNone/>
            </a:pPr>
            <a:r>
              <a:rPr lang="en-US" sz="900" dirty="0">
                <a:solidFill>
                  <a:srgbClr val="404040"/>
                </a:solidFill>
                <a:latin typeface="Arial" pitchFamily="34" charset="0"/>
                <a:ea typeface="Arial" pitchFamily="34" charset="-122"/>
                <a:cs typeface="Arial" pitchFamily="34" charset="-120"/>
              </a:rPr>
              <a:t>Which phase of the mechanism does the data touch? Precondition, dual constitution, proxy elevation, capacity erosion, or the self-concealing quality.</a:t>
            </a:r>
            <a:endParaRPr lang="en-US" sz="900" dirty="0"/>
          </a:p>
        </p:txBody>
      </p:sp>
      <p:sp>
        <p:nvSpPr>
          <p:cNvPr id="12" name="Shape 10"/>
          <p:cNvSpPr/>
          <p:nvPr/>
        </p:nvSpPr>
        <p:spPr>
          <a:xfrm>
            <a:off x="3831704" y="1463040"/>
            <a:ext cx="1563256" cy="2926080"/>
          </a:xfrm>
          <a:prstGeom prst="rect">
            <a:avLst/>
          </a:prstGeom>
          <a:solidFill>
            <a:srgbClr val="F5F5F5"/>
          </a:solidFill>
          <a:ln/>
        </p:spPr>
        <p:txBody>
          <a:bodyPr/>
          <a:lstStyle/>
          <a:p>
            <a:endParaRPr lang="en-US"/>
          </a:p>
        </p:txBody>
      </p:sp>
      <p:sp>
        <p:nvSpPr>
          <p:cNvPr id="13" name="Text 11"/>
          <p:cNvSpPr/>
          <p:nvPr/>
        </p:nvSpPr>
        <p:spPr>
          <a:xfrm>
            <a:off x="3968245" y="1600200"/>
            <a:ext cx="781628" cy="411480"/>
          </a:xfrm>
          <a:prstGeom prst="rect">
            <a:avLst/>
          </a:prstGeom>
          <a:noFill/>
          <a:ln/>
        </p:spPr>
        <p:txBody>
          <a:bodyPr wrap="square" lIns="0" tIns="0" rIns="0" bIns="0" rtlCol="0" anchor="ctr"/>
          <a:lstStyle/>
          <a:p>
            <a:pPr marL="0" indent="0">
              <a:buNone/>
            </a:pPr>
            <a:r>
              <a:rPr lang="en-US" sz="2600" dirty="0">
                <a:solidFill>
                  <a:srgbClr val="DC2626"/>
                </a:solidFill>
                <a:latin typeface="Arial" pitchFamily="34" charset="0"/>
                <a:ea typeface="Arial" pitchFamily="34" charset="-122"/>
                <a:cs typeface="Arial" pitchFamily="34" charset="-120"/>
              </a:rPr>
              <a:t>D3</a:t>
            </a:r>
            <a:endParaRPr lang="en-US" sz="2600" dirty="0"/>
          </a:p>
        </p:txBody>
      </p:sp>
      <p:sp>
        <p:nvSpPr>
          <p:cNvPr id="14" name="Text 12"/>
          <p:cNvSpPr/>
          <p:nvPr/>
        </p:nvSpPr>
        <p:spPr>
          <a:xfrm>
            <a:off x="3936927" y="2057400"/>
            <a:ext cx="1270146" cy="320040"/>
          </a:xfrm>
          <a:prstGeom prst="rect">
            <a:avLst/>
          </a:prstGeom>
          <a:noFill/>
          <a:ln/>
        </p:spPr>
        <p:txBody>
          <a:bodyPr wrap="square" lIns="0" tIns="0" rIns="0" bIns="0" rtlCol="0" anchor="ctr"/>
          <a:lstStyle/>
          <a:p>
            <a:pPr marL="0" indent="0">
              <a:lnSpc>
                <a:spcPct val="120000"/>
              </a:lnSpc>
              <a:buNone/>
            </a:pPr>
            <a:r>
              <a:rPr lang="en-US" sz="900" b="1" dirty="0">
                <a:solidFill>
                  <a:srgbClr val="0A0A0A"/>
                </a:solidFill>
                <a:latin typeface="Arial" pitchFamily="34" charset="0"/>
                <a:ea typeface="Arial" pitchFamily="34" charset="-122"/>
                <a:cs typeface="Arial" pitchFamily="34" charset="-120"/>
              </a:rPr>
              <a:t>Evidence Category</a:t>
            </a:r>
            <a:endParaRPr lang="en-US" sz="900" dirty="0"/>
          </a:p>
        </p:txBody>
      </p:sp>
      <p:sp>
        <p:nvSpPr>
          <p:cNvPr id="15" name="Text 13"/>
          <p:cNvSpPr/>
          <p:nvPr/>
        </p:nvSpPr>
        <p:spPr>
          <a:xfrm>
            <a:off x="3936927" y="2423160"/>
            <a:ext cx="1407306" cy="1777077"/>
          </a:xfrm>
          <a:prstGeom prst="rect">
            <a:avLst/>
          </a:prstGeom>
          <a:noFill/>
          <a:ln/>
        </p:spPr>
        <p:txBody>
          <a:bodyPr wrap="square" lIns="0" tIns="0" rIns="0" bIns="0" rtlCol="0" anchor="t"/>
          <a:lstStyle/>
          <a:p>
            <a:pPr marL="0" indent="0">
              <a:lnSpc>
                <a:spcPct val="140000"/>
              </a:lnSpc>
              <a:buNone/>
            </a:pPr>
            <a:r>
              <a:rPr lang="en-US" sz="900" dirty="0">
                <a:solidFill>
                  <a:srgbClr val="404040"/>
                </a:solidFill>
                <a:latin typeface="Arial" pitchFamily="34" charset="0"/>
                <a:ea typeface="Arial" pitchFamily="34" charset="-122"/>
                <a:cs typeface="Arial" pitchFamily="34" charset="-120"/>
              </a:rPr>
              <a:t>What kind of evidence is this? Practitioner account, corporate claim, empirical data, supporting theory, or foil. Aligned with the evidence constellation so data can flow between tools.</a:t>
            </a:r>
            <a:endParaRPr lang="en-US" sz="900" dirty="0"/>
          </a:p>
        </p:txBody>
      </p:sp>
      <p:sp>
        <p:nvSpPr>
          <p:cNvPr id="16" name="Shape 14"/>
          <p:cNvSpPr/>
          <p:nvPr/>
        </p:nvSpPr>
        <p:spPr>
          <a:xfrm>
            <a:off x="5532120" y="1463040"/>
            <a:ext cx="1463040" cy="2926080"/>
          </a:xfrm>
          <a:prstGeom prst="rect">
            <a:avLst/>
          </a:prstGeom>
          <a:solidFill>
            <a:srgbClr val="F5F5F5"/>
          </a:solidFill>
          <a:ln/>
        </p:spPr>
        <p:txBody>
          <a:bodyPr/>
          <a:lstStyle/>
          <a:p>
            <a:endParaRPr lang="en-US"/>
          </a:p>
        </p:txBody>
      </p:sp>
      <p:sp>
        <p:nvSpPr>
          <p:cNvPr id="17" name="Text 15"/>
          <p:cNvSpPr/>
          <p:nvPr/>
        </p:nvSpPr>
        <p:spPr>
          <a:xfrm>
            <a:off x="5669280" y="1600200"/>
            <a:ext cx="731520" cy="411480"/>
          </a:xfrm>
          <a:prstGeom prst="rect">
            <a:avLst/>
          </a:prstGeom>
          <a:noFill/>
          <a:ln/>
        </p:spPr>
        <p:txBody>
          <a:bodyPr wrap="square" lIns="0" tIns="0" rIns="0" bIns="0" rtlCol="0" anchor="ctr"/>
          <a:lstStyle/>
          <a:p>
            <a:pPr marL="0" indent="0">
              <a:buNone/>
            </a:pPr>
            <a:r>
              <a:rPr lang="en-US" sz="2600" dirty="0">
                <a:solidFill>
                  <a:srgbClr val="DC2626"/>
                </a:solidFill>
                <a:latin typeface="Arial" pitchFamily="34" charset="0"/>
                <a:ea typeface="Arial" pitchFamily="34" charset="-122"/>
                <a:cs typeface="Arial" pitchFamily="34" charset="-120"/>
              </a:rPr>
              <a:t>D4</a:t>
            </a:r>
            <a:endParaRPr lang="en-US" sz="2600" dirty="0"/>
          </a:p>
        </p:txBody>
      </p:sp>
      <p:sp>
        <p:nvSpPr>
          <p:cNvPr id="18" name="Text 16"/>
          <p:cNvSpPr/>
          <p:nvPr/>
        </p:nvSpPr>
        <p:spPr>
          <a:xfrm>
            <a:off x="5669280" y="2057400"/>
            <a:ext cx="1188720" cy="320040"/>
          </a:xfrm>
          <a:prstGeom prst="rect">
            <a:avLst/>
          </a:prstGeom>
          <a:noFill/>
          <a:ln/>
        </p:spPr>
        <p:txBody>
          <a:bodyPr wrap="square" lIns="0" tIns="0" rIns="0" bIns="0" rtlCol="0" anchor="ctr"/>
          <a:lstStyle/>
          <a:p>
            <a:pPr marL="0" indent="0">
              <a:lnSpc>
                <a:spcPct val="120000"/>
              </a:lnSpc>
              <a:buNone/>
            </a:pPr>
            <a:r>
              <a:rPr lang="en-US" sz="900" b="1" dirty="0">
                <a:solidFill>
                  <a:srgbClr val="0A0A0A"/>
                </a:solidFill>
                <a:latin typeface="Arial" pitchFamily="34" charset="0"/>
                <a:ea typeface="Arial" pitchFamily="34" charset="-122"/>
                <a:cs typeface="Arial" pitchFamily="34" charset="-120"/>
              </a:rPr>
              <a:t>Epistemic Status</a:t>
            </a:r>
            <a:endParaRPr lang="en-US" sz="900" dirty="0"/>
          </a:p>
        </p:txBody>
      </p:sp>
      <p:sp>
        <p:nvSpPr>
          <p:cNvPr id="19" name="Text 17"/>
          <p:cNvSpPr/>
          <p:nvPr/>
        </p:nvSpPr>
        <p:spPr>
          <a:xfrm>
            <a:off x="5669280" y="2423160"/>
            <a:ext cx="1325880" cy="1777077"/>
          </a:xfrm>
          <a:prstGeom prst="rect">
            <a:avLst/>
          </a:prstGeom>
          <a:noFill/>
          <a:ln/>
        </p:spPr>
        <p:txBody>
          <a:bodyPr wrap="square" lIns="0" tIns="0" rIns="0" bIns="0" rtlCol="0" anchor="t"/>
          <a:lstStyle/>
          <a:p>
            <a:pPr marL="0" indent="0">
              <a:lnSpc>
                <a:spcPct val="140000"/>
              </a:lnSpc>
              <a:buNone/>
            </a:pPr>
            <a:r>
              <a:rPr lang="en-US" sz="900" dirty="0">
                <a:solidFill>
                  <a:srgbClr val="404040"/>
                </a:solidFill>
                <a:latin typeface="Arial" pitchFamily="34" charset="0"/>
                <a:ea typeface="Arial" pitchFamily="34" charset="-122"/>
                <a:cs typeface="Arial" pitchFamily="34" charset="-120"/>
              </a:rPr>
              <a:t>Does this data confirm, extend, qualify, or challenge the mechanism? The distinction matters for knowing where the framework holds and where it needs revision.</a:t>
            </a:r>
            <a:endParaRPr lang="en-US" sz="900" dirty="0"/>
          </a:p>
        </p:txBody>
      </p:sp>
      <p:sp>
        <p:nvSpPr>
          <p:cNvPr id="20" name="Shape 18"/>
          <p:cNvSpPr/>
          <p:nvPr/>
        </p:nvSpPr>
        <p:spPr>
          <a:xfrm>
            <a:off x="7132320" y="1463040"/>
            <a:ext cx="1463040" cy="2926080"/>
          </a:xfrm>
          <a:prstGeom prst="rect">
            <a:avLst/>
          </a:prstGeom>
          <a:solidFill>
            <a:srgbClr val="F5F5F5"/>
          </a:solidFill>
          <a:ln/>
        </p:spPr>
        <p:txBody>
          <a:bodyPr/>
          <a:lstStyle/>
          <a:p>
            <a:endParaRPr lang="en-US"/>
          </a:p>
        </p:txBody>
      </p:sp>
      <p:sp>
        <p:nvSpPr>
          <p:cNvPr id="21" name="Text 19"/>
          <p:cNvSpPr/>
          <p:nvPr/>
        </p:nvSpPr>
        <p:spPr>
          <a:xfrm>
            <a:off x="7269480" y="1600200"/>
            <a:ext cx="731520" cy="411480"/>
          </a:xfrm>
          <a:prstGeom prst="rect">
            <a:avLst/>
          </a:prstGeom>
          <a:noFill/>
          <a:ln/>
        </p:spPr>
        <p:txBody>
          <a:bodyPr wrap="square" lIns="0" tIns="0" rIns="0" bIns="0" rtlCol="0" anchor="ctr"/>
          <a:lstStyle/>
          <a:p>
            <a:pPr marL="0" indent="0">
              <a:buNone/>
            </a:pPr>
            <a:r>
              <a:rPr lang="en-US" sz="2600" dirty="0">
                <a:solidFill>
                  <a:srgbClr val="DC2626"/>
                </a:solidFill>
                <a:latin typeface="Arial" pitchFamily="34" charset="0"/>
                <a:ea typeface="Arial" pitchFamily="34" charset="-122"/>
                <a:cs typeface="Arial" pitchFamily="34" charset="-120"/>
              </a:rPr>
              <a:t>D5</a:t>
            </a:r>
            <a:endParaRPr lang="en-US" sz="2600" dirty="0"/>
          </a:p>
        </p:txBody>
      </p:sp>
      <p:sp>
        <p:nvSpPr>
          <p:cNvPr id="22" name="Text 20"/>
          <p:cNvSpPr/>
          <p:nvPr/>
        </p:nvSpPr>
        <p:spPr>
          <a:xfrm>
            <a:off x="7269480" y="2057400"/>
            <a:ext cx="1188720" cy="320040"/>
          </a:xfrm>
          <a:prstGeom prst="rect">
            <a:avLst/>
          </a:prstGeom>
          <a:noFill/>
          <a:ln/>
        </p:spPr>
        <p:txBody>
          <a:bodyPr wrap="square" lIns="0" tIns="0" rIns="0" bIns="0" rtlCol="0" anchor="ctr"/>
          <a:lstStyle/>
          <a:p>
            <a:pPr marL="0" indent="0">
              <a:lnSpc>
                <a:spcPct val="120000"/>
              </a:lnSpc>
              <a:buNone/>
            </a:pPr>
            <a:r>
              <a:rPr lang="en-US" sz="900" b="1" dirty="0">
                <a:solidFill>
                  <a:srgbClr val="0A0A0A"/>
                </a:solidFill>
                <a:latin typeface="Arial" pitchFamily="34" charset="0"/>
                <a:ea typeface="Arial" pitchFamily="34" charset="-122"/>
                <a:cs typeface="Arial" pitchFamily="34" charset="-120"/>
              </a:rPr>
              <a:t>Interview Context</a:t>
            </a:r>
            <a:endParaRPr lang="en-US" sz="900" dirty="0"/>
          </a:p>
        </p:txBody>
      </p:sp>
      <p:sp>
        <p:nvSpPr>
          <p:cNvPr id="23" name="Text 21"/>
          <p:cNvSpPr/>
          <p:nvPr/>
        </p:nvSpPr>
        <p:spPr>
          <a:xfrm>
            <a:off x="7269480" y="2423160"/>
            <a:ext cx="1188720" cy="1777077"/>
          </a:xfrm>
          <a:prstGeom prst="rect">
            <a:avLst/>
          </a:prstGeom>
          <a:noFill/>
          <a:ln/>
        </p:spPr>
        <p:txBody>
          <a:bodyPr wrap="square" lIns="0" tIns="0" rIns="0" bIns="0" rtlCol="0" anchor="t"/>
          <a:lstStyle/>
          <a:p>
            <a:pPr marL="0" indent="0">
              <a:lnSpc>
                <a:spcPct val="140000"/>
              </a:lnSpc>
              <a:buNone/>
            </a:pPr>
            <a:r>
              <a:rPr lang="en-US" sz="900" dirty="0">
                <a:solidFill>
                  <a:srgbClr val="404040"/>
                </a:solidFill>
                <a:latin typeface="Arial" pitchFamily="34" charset="0"/>
                <a:ea typeface="Arial" pitchFamily="34" charset="-122"/>
                <a:cs typeface="Arial" pitchFamily="34" charset="-120"/>
              </a:rPr>
              <a:t>Frontline practitioner or boundary activity performer. The framework predicts traps distribute differently across the two populations.</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939FDD-0D9D-F3B7-3EC1-3CB3C6E19D52}"/>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086BFEF5-3F1F-3A3D-0FD4-9567EAF8F1FA}"/>
              </a:ext>
            </a:extLst>
          </p:cNvPr>
          <p:cNvSpPr/>
          <p:nvPr/>
        </p:nvSpPr>
        <p:spPr>
          <a:xfrm>
            <a:off x="548640" y="457200"/>
            <a:ext cx="8046720" cy="365760"/>
          </a:xfrm>
          <a:prstGeom prst="rect">
            <a:avLst/>
          </a:prstGeom>
          <a:noFill/>
          <a:ln/>
        </p:spPr>
        <p:txBody>
          <a:bodyPr wrap="square" lIns="0" tIns="0" rIns="0" bIns="0" rtlCol="0" anchor="ctr"/>
          <a:lstStyle/>
          <a:p>
            <a:pPr marL="0" indent="0">
              <a:buNone/>
            </a:pPr>
            <a:r>
              <a:rPr lang="en-US" sz="2400" dirty="0">
                <a:latin typeface="Arial" pitchFamily="34" charset="0"/>
                <a:ea typeface="Arial" pitchFamily="34" charset="-122"/>
                <a:cs typeface="Arial" pitchFamily="34" charset="-120"/>
              </a:rPr>
              <a:t>Why The Title</a:t>
            </a:r>
            <a:endParaRPr lang="en-US" sz="2400" dirty="0"/>
          </a:p>
        </p:txBody>
      </p:sp>
      <p:sp>
        <p:nvSpPr>
          <p:cNvPr id="4" name="Text 2">
            <a:extLst>
              <a:ext uri="{FF2B5EF4-FFF2-40B4-BE49-F238E27FC236}">
                <a16:creationId xmlns:a16="http://schemas.microsoft.com/office/drawing/2014/main" id="{1D6C1942-E60C-72A8-F9D3-EDAB44D6EA36}"/>
              </a:ext>
            </a:extLst>
          </p:cNvPr>
          <p:cNvSpPr/>
          <p:nvPr/>
        </p:nvSpPr>
        <p:spPr>
          <a:xfrm>
            <a:off x="548640" y="977122"/>
            <a:ext cx="3474720" cy="320040"/>
          </a:xfrm>
          <a:prstGeom prst="rect">
            <a:avLst/>
          </a:prstGeom>
          <a:noFill/>
          <a:ln/>
        </p:spPr>
        <p:txBody>
          <a:bodyPr wrap="square" lIns="0" tIns="0" rIns="0" bIns="0" rtlCol="0" anchor="ctr"/>
          <a:lstStyle/>
          <a:p>
            <a:pPr marL="0" indent="0">
              <a:buNone/>
            </a:pPr>
            <a:r>
              <a:rPr lang="en-US" sz="1600" dirty="0">
                <a:solidFill>
                  <a:srgbClr val="DC2525"/>
                </a:solidFill>
                <a:latin typeface="Arial" pitchFamily="34" charset="0"/>
                <a:ea typeface="Arial" pitchFamily="34" charset="-122"/>
                <a:cs typeface="Arial" pitchFamily="34" charset="-120"/>
              </a:rPr>
              <a:t>Gaining Ground</a:t>
            </a:r>
            <a:endParaRPr lang="en-US" sz="1600" dirty="0">
              <a:solidFill>
                <a:srgbClr val="DC2525"/>
              </a:solidFill>
            </a:endParaRPr>
          </a:p>
        </p:txBody>
      </p:sp>
      <p:sp>
        <p:nvSpPr>
          <p:cNvPr id="5" name="Text 3">
            <a:extLst>
              <a:ext uri="{FF2B5EF4-FFF2-40B4-BE49-F238E27FC236}">
                <a16:creationId xmlns:a16="http://schemas.microsoft.com/office/drawing/2014/main" id="{1E897CDD-799A-42FB-6CAB-49679C7B624A}"/>
              </a:ext>
            </a:extLst>
          </p:cNvPr>
          <p:cNvSpPr/>
          <p:nvPr/>
        </p:nvSpPr>
        <p:spPr>
          <a:xfrm>
            <a:off x="548640" y="1297162"/>
            <a:ext cx="3382356" cy="800100"/>
          </a:xfrm>
          <a:prstGeom prst="rect">
            <a:avLst/>
          </a:prstGeom>
          <a:noFill/>
          <a:ln/>
        </p:spPr>
        <p:txBody>
          <a:bodyPr wrap="square" lIns="0" tIns="0" rIns="0" bIns="0" rtlCol="0" anchor="t"/>
          <a:lstStyle/>
          <a:p>
            <a:pPr marL="0" indent="0">
              <a:lnSpc>
                <a:spcPct val="140000"/>
              </a:lnSpc>
              <a:buNone/>
            </a:pPr>
            <a:r>
              <a:rPr lang="en-US" sz="800" dirty="0">
                <a:solidFill>
                  <a:srgbClr val="404040"/>
                </a:solidFill>
                <a:latin typeface="Arial" pitchFamily="34" charset="0"/>
                <a:ea typeface="Arial" pitchFamily="34" charset="-122"/>
                <a:cs typeface="Arial" pitchFamily="34" charset="-120"/>
              </a:rPr>
              <a:t>Real gains, real metrics, sincere belief. Organizations are not wrong about what they observe. The ground itself has shifted: what counts as progress was reconstituted by the engagement. </a:t>
            </a:r>
            <a:r>
              <a:rPr lang="en-US" sz="800" dirty="0">
                <a:solidFill>
                  <a:srgbClr val="DC2525"/>
                </a:solidFill>
                <a:latin typeface="Arial" pitchFamily="34" charset="0"/>
                <a:ea typeface="Arial" pitchFamily="34" charset="-122"/>
                <a:cs typeface="Arial" pitchFamily="34" charset="-120"/>
              </a:rPr>
              <a:t>The gains are genuine. They are just not gains on the dimensions the organization is accountable to.</a:t>
            </a:r>
            <a:endParaRPr lang="en-US" sz="800" dirty="0">
              <a:solidFill>
                <a:srgbClr val="DC2525"/>
              </a:solidFill>
            </a:endParaRPr>
          </a:p>
        </p:txBody>
      </p:sp>
      <p:sp>
        <p:nvSpPr>
          <p:cNvPr id="7" name="Text 5">
            <a:extLst>
              <a:ext uri="{FF2B5EF4-FFF2-40B4-BE49-F238E27FC236}">
                <a16:creationId xmlns:a16="http://schemas.microsoft.com/office/drawing/2014/main" id="{811D21E7-0995-55CC-26EB-2E7DD22163B7}"/>
              </a:ext>
            </a:extLst>
          </p:cNvPr>
          <p:cNvSpPr/>
          <p:nvPr/>
        </p:nvSpPr>
        <p:spPr>
          <a:xfrm>
            <a:off x="4754880" y="977122"/>
            <a:ext cx="3474720" cy="320040"/>
          </a:xfrm>
          <a:prstGeom prst="rect">
            <a:avLst/>
          </a:prstGeom>
          <a:noFill/>
          <a:ln/>
        </p:spPr>
        <p:txBody>
          <a:bodyPr wrap="square" lIns="0" tIns="0" rIns="0" bIns="0" rtlCol="0" anchor="ctr"/>
          <a:lstStyle/>
          <a:p>
            <a:pPr marL="0" indent="0">
              <a:buNone/>
            </a:pPr>
            <a:r>
              <a:rPr lang="en-US" sz="1600" dirty="0">
                <a:solidFill>
                  <a:srgbClr val="DC2525"/>
                </a:solidFill>
                <a:latin typeface="Arial" pitchFamily="34" charset="0"/>
                <a:ea typeface="Arial" pitchFamily="34" charset="-122"/>
                <a:cs typeface="Arial" pitchFamily="34" charset="-120"/>
              </a:rPr>
              <a:t>Losing Sight</a:t>
            </a:r>
            <a:endParaRPr lang="en-US" sz="1600" dirty="0">
              <a:solidFill>
                <a:srgbClr val="DC2525"/>
              </a:solidFill>
            </a:endParaRPr>
          </a:p>
        </p:txBody>
      </p:sp>
      <p:sp>
        <p:nvSpPr>
          <p:cNvPr id="8" name="Text 6">
            <a:extLst>
              <a:ext uri="{FF2B5EF4-FFF2-40B4-BE49-F238E27FC236}">
                <a16:creationId xmlns:a16="http://schemas.microsoft.com/office/drawing/2014/main" id="{23365AD8-1EE9-C32E-DE85-DE2F27E84FE6}"/>
              </a:ext>
            </a:extLst>
          </p:cNvPr>
          <p:cNvSpPr/>
          <p:nvPr/>
        </p:nvSpPr>
        <p:spPr>
          <a:xfrm>
            <a:off x="4754880" y="1297162"/>
            <a:ext cx="3382356" cy="800100"/>
          </a:xfrm>
          <a:prstGeom prst="rect">
            <a:avLst/>
          </a:prstGeom>
          <a:noFill/>
          <a:ln/>
        </p:spPr>
        <p:txBody>
          <a:bodyPr wrap="square" lIns="0" tIns="0" rIns="0" bIns="0" rtlCol="0" anchor="t"/>
          <a:lstStyle/>
          <a:p>
            <a:pPr marL="0" indent="0">
              <a:lnSpc>
                <a:spcPct val="140000"/>
              </a:lnSpc>
              <a:buNone/>
            </a:pPr>
            <a:r>
              <a:rPr lang="en-US" sz="800" dirty="0">
                <a:solidFill>
                  <a:srgbClr val="404040"/>
                </a:solidFill>
                <a:latin typeface="Arial" pitchFamily="34" charset="0"/>
                <a:ea typeface="Arial" pitchFamily="34" charset="-122"/>
                <a:cs typeface="Arial" pitchFamily="34" charset="-120"/>
              </a:rPr>
              <a:t>Organizations aren’t looking away. The instrument of evaluation has been reshaped by the engagement itself. </a:t>
            </a:r>
            <a:r>
              <a:rPr lang="en-US" sz="800" dirty="0">
                <a:solidFill>
                  <a:srgbClr val="DC2525"/>
                </a:solidFill>
                <a:latin typeface="Arial" pitchFamily="34" charset="0"/>
                <a:ea typeface="Arial" pitchFamily="34" charset="-122"/>
                <a:cs typeface="Arial" pitchFamily="34" charset="-120"/>
              </a:rPr>
              <a:t>You lose sight because what you see with has changed, not because you stopped looking.</a:t>
            </a:r>
            <a:r>
              <a:rPr lang="en-US" sz="800" dirty="0">
                <a:solidFill>
                  <a:srgbClr val="404040"/>
                </a:solidFill>
                <a:latin typeface="Arial" pitchFamily="34" charset="0"/>
                <a:ea typeface="Arial" pitchFamily="34" charset="-122"/>
                <a:cs typeface="Arial" pitchFamily="34" charset="-120"/>
              </a:rPr>
              <a:t> Transformative experience (Paul) operating at the organizational level.</a:t>
            </a:r>
            <a:endParaRPr lang="en-US" sz="800" dirty="0"/>
          </a:p>
        </p:txBody>
      </p:sp>
      <p:sp>
        <p:nvSpPr>
          <p:cNvPr id="10" name="Text 9">
            <a:extLst>
              <a:ext uri="{FF2B5EF4-FFF2-40B4-BE49-F238E27FC236}">
                <a16:creationId xmlns:a16="http://schemas.microsoft.com/office/drawing/2014/main" id="{9287BF1B-0344-61B7-7B98-AA4A80824B9D}"/>
              </a:ext>
            </a:extLst>
          </p:cNvPr>
          <p:cNvSpPr/>
          <p:nvPr/>
        </p:nvSpPr>
        <p:spPr>
          <a:xfrm>
            <a:off x="548640" y="3462477"/>
            <a:ext cx="8194093" cy="274320"/>
          </a:xfrm>
          <a:prstGeom prst="rect">
            <a:avLst/>
          </a:prstGeom>
          <a:noFill/>
          <a:ln/>
        </p:spPr>
        <p:txBody>
          <a:bodyPr wrap="square" lIns="0" tIns="0" rIns="0" bIns="0" rtlCol="0" anchor="ctr"/>
          <a:lstStyle/>
          <a:p>
            <a:r>
              <a:rPr lang="en-US" sz="1600" dirty="0">
                <a:solidFill>
                  <a:schemeClr val="bg1">
                    <a:lumMod val="50000"/>
                  </a:schemeClr>
                </a:solidFill>
                <a:latin typeface="Arial" pitchFamily="34" charset="0"/>
                <a:cs typeface="Arial" pitchFamily="34" charset="-120"/>
              </a:rPr>
              <a:t>How </a:t>
            </a:r>
            <a:r>
              <a:rPr lang="en-US" sz="1600" dirty="0">
                <a:solidFill>
                  <a:srgbClr val="DC2525"/>
                </a:solidFill>
                <a:latin typeface="Arial" pitchFamily="34" charset="0"/>
                <a:cs typeface="Arial" pitchFamily="34" charset="-120"/>
              </a:rPr>
              <a:t>AI Engagement Constitutes </a:t>
            </a:r>
            <a:r>
              <a:rPr lang="en-US" sz="1600" dirty="0">
                <a:solidFill>
                  <a:schemeClr val="bg1">
                    <a:lumMod val="50000"/>
                  </a:schemeClr>
                </a:solidFill>
                <a:latin typeface="Arial" pitchFamily="34" charset="0"/>
                <a:cs typeface="Arial" pitchFamily="34" charset="-120"/>
              </a:rPr>
              <a:t>the </a:t>
            </a:r>
            <a:r>
              <a:rPr lang="en-US" sz="1600" dirty="0">
                <a:solidFill>
                  <a:srgbClr val="DC2525"/>
                </a:solidFill>
                <a:latin typeface="Arial" pitchFamily="34" charset="0"/>
                <a:cs typeface="Arial" pitchFamily="34" charset="-120"/>
              </a:rPr>
              <a:t>Proxy Metrics </a:t>
            </a:r>
            <a:r>
              <a:rPr lang="en-US" sz="1600" dirty="0">
                <a:solidFill>
                  <a:schemeClr val="bg1">
                    <a:lumMod val="50000"/>
                  </a:schemeClr>
                </a:solidFill>
                <a:latin typeface="Arial" pitchFamily="34" charset="0"/>
                <a:cs typeface="Arial" pitchFamily="34" charset="-120"/>
              </a:rPr>
              <a:t>That</a:t>
            </a:r>
            <a:r>
              <a:rPr lang="en-US" sz="1600" dirty="0">
                <a:solidFill>
                  <a:srgbClr val="DC2525"/>
                </a:solidFill>
                <a:latin typeface="Arial" pitchFamily="34" charset="0"/>
                <a:cs typeface="Arial" pitchFamily="34" charset="-120"/>
              </a:rPr>
              <a:t> Erode Organizational Judgment</a:t>
            </a:r>
          </a:p>
        </p:txBody>
      </p:sp>
      <p:sp>
        <p:nvSpPr>
          <p:cNvPr id="24" name="Text 11">
            <a:extLst>
              <a:ext uri="{FF2B5EF4-FFF2-40B4-BE49-F238E27FC236}">
                <a16:creationId xmlns:a16="http://schemas.microsoft.com/office/drawing/2014/main" id="{36FD1F8C-59AA-3EF8-0297-D02F85768668}"/>
              </a:ext>
            </a:extLst>
          </p:cNvPr>
          <p:cNvSpPr/>
          <p:nvPr/>
        </p:nvSpPr>
        <p:spPr>
          <a:xfrm>
            <a:off x="1078318" y="2452716"/>
            <a:ext cx="1741883" cy="901846"/>
          </a:xfrm>
          <a:prstGeom prst="rect">
            <a:avLst/>
          </a:prstGeom>
          <a:noFill/>
          <a:ln/>
        </p:spPr>
        <p:txBody>
          <a:bodyPr wrap="square" lIns="0" tIns="0" rIns="0" bIns="0" rtlCol="0" anchor="t"/>
          <a:lstStyle/>
          <a:p>
            <a:pPr marL="0" indent="0">
              <a:lnSpc>
                <a:spcPct val="135000"/>
              </a:lnSpc>
              <a:buNone/>
            </a:pPr>
            <a:r>
              <a:rPr lang="en-US" sz="800" dirty="0">
                <a:solidFill>
                  <a:srgbClr val="DC2525"/>
                </a:solidFill>
                <a:latin typeface="Arial" pitchFamily="34" charset="0"/>
                <a:ea typeface="Arial" pitchFamily="34" charset="-122"/>
                <a:cs typeface="Arial" pitchFamily="34" charset="-120"/>
              </a:rPr>
              <a:t>AI Engagement: </a:t>
            </a:r>
            <a:r>
              <a:rPr lang="en-US" sz="800" dirty="0">
                <a:solidFill>
                  <a:srgbClr val="404040"/>
                </a:solidFill>
                <a:latin typeface="Arial" pitchFamily="34" charset="0"/>
                <a:ea typeface="Arial" pitchFamily="34" charset="-122"/>
                <a:cs typeface="Arial" pitchFamily="34" charset="-120"/>
              </a:rPr>
              <a:t>Not a one-time adoption decision. The mechanism operates through sustained work with the technology. The transformation happens in the doing.</a:t>
            </a:r>
            <a:endParaRPr lang="en-US" sz="800" dirty="0"/>
          </a:p>
        </p:txBody>
      </p:sp>
      <p:sp>
        <p:nvSpPr>
          <p:cNvPr id="25" name="Text 13">
            <a:extLst>
              <a:ext uri="{FF2B5EF4-FFF2-40B4-BE49-F238E27FC236}">
                <a16:creationId xmlns:a16="http://schemas.microsoft.com/office/drawing/2014/main" id="{05D8B243-E593-C256-C211-D36B33EE0181}"/>
              </a:ext>
            </a:extLst>
          </p:cNvPr>
          <p:cNvSpPr/>
          <p:nvPr/>
        </p:nvSpPr>
        <p:spPr>
          <a:xfrm>
            <a:off x="2513726" y="3936679"/>
            <a:ext cx="1584396" cy="914400"/>
          </a:xfrm>
          <a:prstGeom prst="rect">
            <a:avLst/>
          </a:prstGeom>
          <a:noFill/>
          <a:ln/>
        </p:spPr>
        <p:txBody>
          <a:bodyPr wrap="square" lIns="0" tIns="0" rIns="0" bIns="0" rtlCol="0" anchor="t"/>
          <a:lstStyle/>
          <a:p>
            <a:pPr marL="0" indent="0">
              <a:lnSpc>
                <a:spcPct val="135000"/>
              </a:lnSpc>
              <a:buNone/>
            </a:pPr>
            <a:r>
              <a:rPr lang="en-US" sz="800" dirty="0">
                <a:solidFill>
                  <a:srgbClr val="DC2525"/>
                </a:solidFill>
                <a:latin typeface="Arial" pitchFamily="34" charset="0"/>
                <a:ea typeface="Arial" pitchFamily="34" charset="-122"/>
                <a:cs typeface="Arial" pitchFamily="34" charset="-120"/>
              </a:rPr>
              <a:t>Constitutes: </a:t>
            </a:r>
            <a:r>
              <a:rPr lang="en-US" sz="800" dirty="0">
                <a:solidFill>
                  <a:srgbClr val="404040"/>
                </a:solidFill>
                <a:latin typeface="Arial" pitchFamily="34" charset="0"/>
                <a:ea typeface="Arial" pitchFamily="34" charset="-122"/>
                <a:cs typeface="Arial" pitchFamily="34" charset="-120"/>
              </a:rPr>
              <a:t>The engagement brings these metrics into existence as legitimate and legible metrics. The frame is made, not found. (Barnesian performativity)</a:t>
            </a:r>
            <a:endParaRPr lang="en-US" sz="800" dirty="0"/>
          </a:p>
        </p:txBody>
      </p:sp>
      <p:sp>
        <p:nvSpPr>
          <p:cNvPr id="27" name="Text 15">
            <a:extLst>
              <a:ext uri="{FF2B5EF4-FFF2-40B4-BE49-F238E27FC236}">
                <a16:creationId xmlns:a16="http://schemas.microsoft.com/office/drawing/2014/main" id="{54D38FB5-65BE-5BF5-7655-B1D5C47046CB}"/>
              </a:ext>
            </a:extLst>
          </p:cNvPr>
          <p:cNvSpPr/>
          <p:nvPr/>
        </p:nvSpPr>
        <p:spPr>
          <a:xfrm>
            <a:off x="3879875" y="2417302"/>
            <a:ext cx="1531621" cy="901846"/>
          </a:xfrm>
          <a:prstGeom prst="rect">
            <a:avLst/>
          </a:prstGeom>
          <a:noFill/>
          <a:ln/>
        </p:spPr>
        <p:txBody>
          <a:bodyPr wrap="square" lIns="0" tIns="0" rIns="0" bIns="0" rtlCol="0" anchor="t"/>
          <a:lstStyle/>
          <a:p>
            <a:pPr marL="0" indent="0">
              <a:lnSpc>
                <a:spcPct val="135000"/>
              </a:lnSpc>
              <a:buNone/>
            </a:pPr>
            <a:r>
              <a:rPr lang="en-US" sz="800" dirty="0">
                <a:solidFill>
                  <a:srgbClr val="DC2525"/>
                </a:solidFill>
                <a:latin typeface="Arial" pitchFamily="34" charset="0"/>
                <a:ea typeface="Arial" pitchFamily="34" charset="-122"/>
                <a:cs typeface="Arial" pitchFamily="34" charset="-120"/>
              </a:rPr>
              <a:t>Proxy Metrics</a:t>
            </a:r>
            <a:r>
              <a:rPr lang="en-US" sz="800" dirty="0">
                <a:solidFill>
                  <a:srgbClr val="404040"/>
                </a:solidFill>
                <a:latin typeface="Arial" pitchFamily="34" charset="0"/>
                <a:ea typeface="Arial" pitchFamily="34" charset="-122"/>
                <a:cs typeface="Arial" pitchFamily="34" charset="-120"/>
              </a:rPr>
              <a:t>: Measurable, legible, responsive to effort. Speed, volume, throughput. Criteria resist metrication. The divergence is in kind, not degree.</a:t>
            </a:r>
            <a:endParaRPr lang="en-US" sz="800" dirty="0"/>
          </a:p>
        </p:txBody>
      </p:sp>
      <p:sp>
        <p:nvSpPr>
          <p:cNvPr id="29" name="Text 17">
            <a:extLst>
              <a:ext uri="{FF2B5EF4-FFF2-40B4-BE49-F238E27FC236}">
                <a16:creationId xmlns:a16="http://schemas.microsoft.com/office/drawing/2014/main" id="{62DE9B40-5734-0C83-E865-03DE7DD851F1}"/>
              </a:ext>
            </a:extLst>
          </p:cNvPr>
          <p:cNvSpPr/>
          <p:nvPr/>
        </p:nvSpPr>
        <p:spPr>
          <a:xfrm>
            <a:off x="5669280" y="2417302"/>
            <a:ext cx="1224439" cy="901846"/>
          </a:xfrm>
          <a:prstGeom prst="rect">
            <a:avLst/>
          </a:prstGeom>
          <a:noFill/>
          <a:ln/>
        </p:spPr>
        <p:txBody>
          <a:bodyPr wrap="square" lIns="0" tIns="0" rIns="0" bIns="0" rtlCol="0" anchor="t"/>
          <a:lstStyle/>
          <a:p>
            <a:pPr marL="0" indent="0">
              <a:lnSpc>
                <a:spcPct val="135000"/>
              </a:lnSpc>
              <a:buNone/>
            </a:pPr>
            <a:r>
              <a:rPr lang="en-US" sz="800" dirty="0">
                <a:solidFill>
                  <a:srgbClr val="DC2525"/>
                </a:solidFill>
                <a:latin typeface="Arial" pitchFamily="34" charset="0"/>
                <a:ea typeface="Arial" pitchFamily="34" charset="-122"/>
                <a:cs typeface="Arial" pitchFamily="34" charset="-120"/>
              </a:rPr>
              <a:t>Erode: </a:t>
            </a:r>
            <a:r>
              <a:rPr lang="en-US" sz="800" dirty="0">
                <a:solidFill>
                  <a:srgbClr val="404040"/>
                </a:solidFill>
                <a:latin typeface="Arial" pitchFamily="34" charset="0"/>
                <a:ea typeface="Arial" pitchFamily="34" charset="-122"/>
                <a:cs typeface="Arial" pitchFamily="34" charset="-120"/>
              </a:rPr>
              <a:t>Gradual, self-reinforcing, invisible from inside. Not a discrete failure but a progressive loss of evaluative capacity.</a:t>
            </a:r>
            <a:endParaRPr lang="en-US" sz="800" dirty="0"/>
          </a:p>
        </p:txBody>
      </p:sp>
      <p:sp>
        <p:nvSpPr>
          <p:cNvPr id="31" name="Text 17">
            <a:extLst>
              <a:ext uri="{FF2B5EF4-FFF2-40B4-BE49-F238E27FC236}">
                <a16:creationId xmlns:a16="http://schemas.microsoft.com/office/drawing/2014/main" id="{4FDF7223-2ABF-11CF-618B-96B2F4FC0E98}"/>
              </a:ext>
            </a:extLst>
          </p:cNvPr>
          <p:cNvSpPr/>
          <p:nvPr/>
        </p:nvSpPr>
        <p:spPr>
          <a:xfrm>
            <a:off x="6281499" y="3942956"/>
            <a:ext cx="1482260" cy="901846"/>
          </a:xfrm>
          <a:prstGeom prst="rect">
            <a:avLst/>
          </a:prstGeom>
          <a:noFill/>
          <a:ln/>
        </p:spPr>
        <p:txBody>
          <a:bodyPr wrap="square" lIns="0" tIns="0" rIns="0" bIns="0" rtlCol="0" anchor="t"/>
          <a:lstStyle/>
          <a:p>
            <a:pPr marL="0" indent="0">
              <a:lnSpc>
                <a:spcPct val="135000"/>
              </a:lnSpc>
              <a:buNone/>
            </a:pPr>
            <a:r>
              <a:rPr lang="en-US" sz="800" dirty="0">
                <a:solidFill>
                  <a:srgbClr val="DC2525"/>
                </a:solidFill>
                <a:latin typeface="Arial" pitchFamily="34" charset="0"/>
                <a:ea typeface="Arial" pitchFamily="34" charset="-122"/>
                <a:cs typeface="Arial" pitchFamily="34" charset="-120"/>
              </a:rPr>
              <a:t>Organizational judgment</a:t>
            </a:r>
            <a:r>
              <a:rPr lang="en-US" sz="800" dirty="0">
                <a:solidFill>
                  <a:srgbClr val="404040"/>
                </a:solidFill>
                <a:latin typeface="Arial" pitchFamily="34" charset="0"/>
                <a:ea typeface="Arial" pitchFamily="34" charset="-122"/>
                <a:cs typeface="Arial" pitchFamily="34" charset="-120"/>
              </a:rPr>
              <a:t>:</a:t>
            </a:r>
          </a:p>
          <a:p>
            <a:pPr marL="0" indent="0">
              <a:lnSpc>
                <a:spcPct val="135000"/>
              </a:lnSpc>
              <a:buNone/>
            </a:pPr>
            <a:r>
              <a:rPr lang="en-US" sz="800" dirty="0">
                <a:solidFill>
                  <a:srgbClr val="404040"/>
                </a:solidFill>
                <a:latin typeface="Arial" pitchFamily="34" charset="0"/>
                <a:ea typeface="Arial" pitchFamily="34" charset="-122"/>
                <a:cs typeface="Arial" pitchFamily="34" charset="-120"/>
              </a:rPr>
              <a:t>The unit of analysis is the organization, not the individual. Individual awareness does not arrest organizational drift.</a:t>
            </a:r>
          </a:p>
        </p:txBody>
      </p:sp>
      <p:cxnSp>
        <p:nvCxnSpPr>
          <p:cNvPr id="33" name="Straight Connector 32">
            <a:extLst>
              <a:ext uri="{FF2B5EF4-FFF2-40B4-BE49-F238E27FC236}">
                <a16:creationId xmlns:a16="http://schemas.microsoft.com/office/drawing/2014/main" id="{33195E14-3F75-55FE-9A89-9AF856D5C09A}"/>
              </a:ext>
            </a:extLst>
          </p:cNvPr>
          <p:cNvCxnSpPr/>
          <p:nvPr/>
        </p:nvCxnSpPr>
        <p:spPr>
          <a:xfrm>
            <a:off x="3849554" y="2452716"/>
            <a:ext cx="0" cy="1241971"/>
          </a:xfrm>
          <a:prstGeom prst="line">
            <a:avLst/>
          </a:prstGeom>
          <a:ln>
            <a:solidFill>
              <a:srgbClr val="DC2525"/>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473E5639-B633-AA05-678F-8D832B84902B}"/>
              </a:ext>
            </a:extLst>
          </p:cNvPr>
          <p:cNvCxnSpPr/>
          <p:nvPr/>
        </p:nvCxnSpPr>
        <p:spPr>
          <a:xfrm>
            <a:off x="5615533" y="2452716"/>
            <a:ext cx="0" cy="1241971"/>
          </a:xfrm>
          <a:prstGeom prst="line">
            <a:avLst/>
          </a:prstGeom>
          <a:ln>
            <a:solidFill>
              <a:srgbClr val="DC2525"/>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2AFDB0A7-BD2C-1CFA-524F-27D62E0BCCF0}"/>
              </a:ext>
            </a:extLst>
          </p:cNvPr>
          <p:cNvCxnSpPr/>
          <p:nvPr/>
        </p:nvCxnSpPr>
        <p:spPr>
          <a:xfrm>
            <a:off x="6203714" y="3540110"/>
            <a:ext cx="0" cy="1241971"/>
          </a:xfrm>
          <a:prstGeom prst="line">
            <a:avLst/>
          </a:prstGeom>
          <a:ln>
            <a:solidFill>
              <a:srgbClr val="DC2525"/>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A9995764-D062-7B0D-89C4-B9A04387D29C}"/>
              </a:ext>
            </a:extLst>
          </p:cNvPr>
          <p:cNvCxnSpPr/>
          <p:nvPr/>
        </p:nvCxnSpPr>
        <p:spPr>
          <a:xfrm>
            <a:off x="2435941" y="3520340"/>
            <a:ext cx="0" cy="1241971"/>
          </a:xfrm>
          <a:prstGeom prst="line">
            <a:avLst/>
          </a:prstGeom>
          <a:ln>
            <a:solidFill>
              <a:srgbClr val="DC2525"/>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C1B383C2-C874-195B-BE01-9FEC73C93F86}"/>
              </a:ext>
            </a:extLst>
          </p:cNvPr>
          <p:cNvCxnSpPr/>
          <p:nvPr/>
        </p:nvCxnSpPr>
        <p:spPr>
          <a:xfrm>
            <a:off x="977844" y="2437888"/>
            <a:ext cx="0" cy="1241971"/>
          </a:xfrm>
          <a:prstGeom prst="line">
            <a:avLst/>
          </a:prstGeom>
          <a:ln>
            <a:solidFill>
              <a:srgbClr val="DC252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1222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548640" y="457200"/>
            <a:ext cx="8046720" cy="457200"/>
          </a:xfrm>
          <a:prstGeom prst="rect">
            <a:avLst/>
          </a:prstGeom>
          <a:noFill/>
          <a:ln/>
        </p:spPr>
        <p:txBody>
          <a:bodyPr wrap="square" lIns="0" tIns="0" rIns="0" bIns="0" rtlCol="0" anchor="ctr"/>
          <a:lstStyle/>
          <a:p>
            <a:pPr marL="0" indent="0">
              <a:buNone/>
            </a:pPr>
            <a:r>
              <a:rPr lang="en-US" sz="2400" dirty="0">
                <a:solidFill>
                  <a:srgbClr val="0A0A0A"/>
                </a:solidFill>
                <a:latin typeface="Arial" pitchFamily="34" charset="0"/>
                <a:ea typeface="Arial" pitchFamily="34" charset="-122"/>
                <a:cs typeface="Arial" pitchFamily="34" charset="-120"/>
              </a:rPr>
              <a:t>The Puzzle</a:t>
            </a:r>
            <a:endParaRPr lang="en-US" sz="2400" dirty="0"/>
          </a:p>
        </p:txBody>
      </p:sp>
      <p:sp>
        <p:nvSpPr>
          <p:cNvPr id="3" name="Text 1"/>
          <p:cNvSpPr/>
          <p:nvPr/>
        </p:nvSpPr>
        <p:spPr>
          <a:xfrm>
            <a:off x="548640" y="1357078"/>
            <a:ext cx="7073858" cy="914400"/>
          </a:xfrm>
          <a:prstGeom prst="rect">
            <a:avLst/>
          </a:prstGeom>
          <a:noFill/>
          <a:ln/>
        </p:spPr>
        <p:txBody>
          <a:bodyPr wrap="square" lIns="0" tIns="0" rIns="0" bIns="0" rtlCol="0" anchor="t"/>
          <a:lstStyle/>
          <a:p>
            <a:pPr marL="0" indent="0">
              <a:lnSpc>
                <a:spcPct val="150000"/>
              </a:lnSpc>
              <a:buNone/>
            </a:pPr>
            <a:r>
              <a:rPr lang="en-US" sz="1400" dirty="0">
                <a:solidFill>
                  <a:srgbClr val="0A0A0A"/>
                </a:solidFill>
                <a:latin typeface="Arial" pitchFamily="34" charset="0"/>
                <a:ea typeface="Arial" pitchFamily="34" charset="-122"/>
                <a:cs typeface="Arial" pitchFamily="34" charset="-120"/>
              </a:rPr>
              <a:t>Why do experienced practitioners </a:t>
            </a:r>
            <a:r>
              <a:rPr lang="en-US" sz="1400" b="1" dirty="0">
                <a:solidFill>
                  <a:srgbClr val="0A0A0A"/>
                </a:solidFill>
                <a:latin typeface="Arial" panose="020B0604020202020204" pitchFamily="34" charset="0"/>
                <a:ea typeface="Arial" pitchFamily="34" charset="-122"/>
                <a:cs typeface="Arial" panose="020B0604020202020204" pitchFamily="34" charset="0"/>
              </a:rPr>
              <a:t>sincerely</a:t>
            </a:r>
            <a:r>
              <a:rPr lang="en-US" sz="1400" dirty="0">
                <a:solidFill>
                  <a:srgbClr val="0A0A0A"/>
                </a:solidFill>
                <a:latin typeface="Arial" pitchFamily="34" charset="0"/>
                <a:ea typeface="Arial" pitchFamily="34" charset="-122"/>
                <a:cs typeface="Arial" pitchFamily="34" charset="-120"/>
              </a:rPr>
              <a:t> believe AI is improving their work when independent measurement reveals persistent gaps between perceived and actual outcomes?</a:t>
            </a:r>
            <a:endParaRPr lang="en-US" sz="1400" dirty="0"/>
          </a:p>
        </p:txBody>
      </p:sp>
      <p:sp>
        <p:nvSpPr>
          <p:cNvPr id="4" name="Text 2"/>
          <p:cNvSpPr/>
          <p:nvPr/>
        </p:nvSpPr>
        <p:spPr>
          <a:xfrm>
            <a:off x="548640" y="2714157"/>
            <a:ext cx="7073858" cy="1710377"/>
          </a:xfrm>
          <a:prstGeom prst="rect">
            <a:avLst/>
          </a:prstGeom>
          <a:noFill/>
          <a:ln/>
        </p:spPr>
        <p:txBody>
          <a:bodyPr wrap="square" lIns="0" tIns="0" rIns="0" bIns="0" rtlCol="0" anchor="t"/>
          <a:lstStyle/>
          <a:p>
            <a:pPr marL="0" indent="0">
              <a:lnSpc>
                <a:spcPct val="120000"/>
              </a:lnSpc>
              <a:buNone/>
            </a:pPr>
            <a:r>
              <a:rPr lang="en-US" sz="2000" dirty="0">
                <a:solidFill>
                  <a:srgbClr val="DC2626"/>
                </a:solidFill>
                <a:latin typeface="Arial" pitchFamily="34" charset="0"/>
                <a:ea typeface="Arial" pitchFamily="34" charset="-122"/>
                <a:cs typeface="Arial" pitchFamily="34" charset="-120"/>
              </a:rPr>
              <a:t>The pattern is not isolated to one profession. It recurs across software engineering, management consulting, and clinical medicine. It resists correction through expertise, feedback, and organizational learning.</a:t>
            </a:r>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name="Slide 6">
    <p:spTree>
      <p:nvGrpSpPr>
        <p:cNvPr id="1" name=""/>
        <p:cNvGrpSpPr/>
        <p:nvPr/>
      </p:nvGrpSpPr>
      <p:grpSpPr>
        <a:xfrm>
          <a:off x="0" y="0"/>
          <a:ext cx="0" cy="0"/>
          <a:chOff x="0" y="0"/>
          <a:chExt cx="0" cy="0"/>
        </a:xfrm>
      </p:grpSpPr>
      <p:sp>
        <p:nvSpPr>
          <p:cNvPr id="2" name="Text 0"/>
          <p:cNvSpPr/>
          <p:nvPr/>
        </p:nvSpPr>
        <p:spPr>
          <a:xfrm>
            <a:off x="548640" y="457200"/>
            <a:ext cx="8046720" cy="365760"/>
          </a:xfrm>
          <a:prstGeom prst="rect">
            <a:avLst/>
          </a:prstGeom>
          <a:noFill/>
          <a:ln/>
        </p:spPr>
        <p:txBody>
          <a:bodyPr wrap="square" lIns="0" tIns="0" rIns="0" bIns="0" rtlCol="0" anchor="ctr"/>
          <a:lstStyle/>
          <a:p>
            <a:pPr marL="0" indent="0">
              <a:buNone/>
            </a:pPr>
            <a:r>
              <a:rPr lang="en-US" sz="2400" dirty="0">
                <a:solidFill>
                  <a:srgbClr val="0A0A0A"/>
                </a:solidFill>
                <a:latin typeface="Arial" pitchFamily="34" charset="0"/>
                <a:ea typeface="Arial" pitchFamily="34" charset="-122"/>
                <a:cs typeface="Arial" pitchFamily="34" charset="-120"/>
              </a:rPr>
              <a:t>Evidence Constellation</a:t>
            </a:r>
            <a:endParaRPr lang="en-US" sz="2400" dirty="0"/>
          </a:p>
        </p:txBody>
      </p:sp>
      <p:sp>
        <p:nvSpPr>
          <p:cNvPr id="3" name="Text 1"/>
          <p:cNvSpPr/>
          <p:nvPr/>
        </p:nvSpPr>
        <p:spPr>
          <a:xfrm>
            <a:off x="548640" y="822960"/>
            <a:ext cx="8046720" cy="228600"/>
          </a:xfrm>
          <a:prstGeom prst="rect">
            <a:avLst/>
          </a:prstGeom>
          <a:noFill/>
          <a:ln/>
        </p:spPr>
        <p:txBody>
          <a:bodyPr wrap="square" lIns="0" tIns="0" rIns="0" bIns="0" rtlCol="0" anchor="ctr"/>
          <a:lstStyle/>
          <a:p>
            <a:pPr marL="0" indent="0">
              <a:buNone/>
            </a:pPr>
            <a:r>
              <a:rPr lang="en-US" sz="1300" dirty="0">
                <a:solidFill>
                  <a:srgbClr val="DC2626"/>
                </a:solidFill>
                <a:latin typeface="Arial" pitchFamily="34" charset="0"/>
                <a:ea typeface="Arial" pitchFamily="34" charset="-122"/>
                <a:cs typeface="Arial" pitchFamily="34" charset="-120"/>
              </a:rPr>
              <a:t>Patterned, persistent, resistant to expertise</a:t>
            </a:r>
            <a:endParaRPr lang="en-US" sz="1300" dirty="0"/>
          </a:p>
        </p:txBody>
      </p:sp>
      <p:sp>
        <p:nvSpPr>
          <p:cNvPr id="4" name="Shape 2"/>
          <p:cNvSpPr/>
          <p:nvPr/>
        </p:nvSpPr>
        <p:spPr>
          <a:xfrm>
            <a:off x="548640" y="1314450"/>
            <a:ext cx="1874520" cy="27432"/>
          </a:xfrm>
          <a:prstGeom prst="rect">
            <a:avLst/>
          </a:prstGeom>
          <a:solidFill>
            <a:srgbClr val="0A0A0A"/>
          </a:solidFill>
          <a:ln/>
        </p:spPr>
        <p:txBody>
          <a:bodyPr/>
          <a:lstStyle/>
          <a:p>
            <a:endParaRPr lang="en-US"/>
          </a:p>
        </p:txBody>
      </p:sp>
      <p:sp>
        <p:nvSpPr>
          <p:cNvPr id="5" name="Text 3"/>
          <p:cNvSpPr/>
          <p:nvPr/>
        </p:nvSpPr>
        <p:spPr>
          <a:xfrm>
            <a:off x="548640" y="1435608"/>
            <a:ext cx="1874520" cy="365760"/>
          </a:xfrm>
          <a:prstGeom prst="rect">
            <a:avLst/>
          </a:prstGeom>
          <a:noFill/>
          <a:ln/>
        </p:spPr>
        <p:txBody>
          <a:bodyPr wrap="square" lIns="0" tIns="0" rIns="0" bIns="0" rtlCol="0" anchor="ctr"/>
          <a:lstStyle/>
          <a:p>
            <a:pPr marL="0" indent="0">
              <a:buNone/>
            </a:pPr>
            <a:r>
              <a:rPr lang="en-US" sz="2800" dirty="0">
                <a:solidFill>
                  <a:srgbClr val="DC2626"/>
                </a:solidFill>
                <a:latin typeface="Arial" pitchFamily="34" charset="0"/>
                <a:ea typeface="Arial" pitchFamily="34" charset="-122"/>
                <a:cs typeface="Arial" pitchFamily="34" charset="-120"/>
              </a:rPr>
              <a:t>39pp</a:t>
            </a:r>
            <a:endParaRPr lang="en-US" sz="2800" dirty="0"/>
          </a:p>
        </p:txBody>
      </p:sp>
      <p:sp>
        <p:nvSpPr>
          <p:cNvPr id="6" name="Text 4"/>
          <p:cNvSpPr/>
          <p:nvPr/>
        </p:nvSpPr>
        <p:spPr>
          <a:xfrm>
            <a:off x="548640" y="1888237"/>
            <a:ext cx="1874520" cy="228600"/>
          </a:xfrm>
          <a:prstGeom prst="rect">
            <a:avLst/>
          </a:prstGeom>
          <a:noFill/>
          <a:ln/>
        </p:spPr>
        <p:txBody>
          <a:bodyPr wrap="square" lIns="0" tIns="0" rIns="0" bIns="0" rtlCol="0" anchor="ctr"/>
          <a:lstStyle/>
          <a:p>
            <a:pPr marL="0" indent="0">
              <a:buNone/>
            </a:pPr>
            <a:r>
              <a:rPr lang="en-US" sz="1200" dirty="0">
                <a:solidFill>
                  <a:srgbClr val="0A0A0A"/>
                </a:solidFill>
                <a:latin typeface="Arial" pitchFamily="34" charset="0"/>
                <a:ea typeface="Arial" pitchFamily="34" charset="-122"/>
                <a:cs typeface="Arial" pitchFamily="34" charset="-120"/>
              </a:rPr>
              <a:t>Perception-reality gap</a:t>
            </a:r>
            <a:endParaRPr lang="en-US" sz="1200" dirty="0"/>
          </a:p>
        </p:txBody>
      </p:sp>
      <p:sp>
        <p:nvSpPr>
          <p:cNvPr id="7" name="Text 5"/>
          <p:cNvSpPr/>
          <p:nvPr/>
        </p:nvSpPr>
        <p:spPr>
          <a:xfrm>
            <a:off x="548640" y="2185417"/>
            <a:ext cx="1874520" cy="406908"/>
          </a:xfrm>
          <a:prstGeom prst="rect">
            <a:avLst/>
          </a:prstGeom>
          <a:noFill/>
          <a:ln/>
        </p:spPr>
        <p:txBody>
          <a:bodyPr wrap="square" lIns="0" tIns="0" rIns="0" bIns="0" rtlCol="0" anchor="t"/>
          <a:lstStyle/>
          <a:p>
            <a:pPr marL="0" indent="0">
              <a:lnSpc>
                <a:spcPct val="130000"/>
              </a:lnSpc>
              <a:buNone/>
            </a:pPr>
            <a:r>
              <a:rPr lang="en-US" sz="850" dirty="0">
                <a:solidFill>
                  <a:srgbClr val="404040"/>
                </a:solidFill>
                <a:latin typeface="Arial" pitchFamily="34" charset="0"/>
                <a:ea typeface="Arial" pitchFamily="34" charset="-122"/>
                <a:cs typeface="Arial" pitchFamily="34" charset="-120"/>
              </a:rPr>
              <a:t>Perceived: 20% speedup. Measured: 19% slower. Sincere belief.</a:t>
            </a:r>
            <a:endParaRPr lang="en-US" sz="850" dirty="0"/>
          </a:p>
        </p:txBody>
      </p:sp>
      <p:sp>
        <p:nvSpPr>
          <p:cNvPr id="8" name="Text 6"/>
          <p:cNvSpPr/>
          <p:nvPr/>
        </p:nvSpPr>
        <p:spPr>
          <a:xfrm>
            <a:off x="548640" y="2706625"/>
            <a:ext cx="1874520" cy="182880"/>
          </a:xfrm>
          <a:prstGeom prst="rect">
            <a:avLst/>
          </a:prstGeom>
          <a:noFill/>
          <a:ln/>
        </p:spPr>
        <p:txBody>
          <a:bodyPr wrap="square" lIns="0" tIns="0" rIns="0" bIns="0" rtlCol="0" anchor="ctr"/>
          <a:lstStyle/>
          <a:p>
            <a:pPr marL="0" indent="0">
              <a:buNone/>
            </a:pPr>
            <a:r>
              <a:rPr lang="en-US" sz="800" dirty="0">
                <a:latin typeface="Arial" pitchFamily="34" charset="0"/>
                <a:ea typeface="Arial" pitchFamily="34" charset="-122"/>
                <a:cs typeface="Arial" pitchFamily="34" charset="-120"/>
              </a:rPr>
              <a:t>METR 2025 (RCT, N=16)</a:t>
            </a:r>
            <a:endParaRPr lang="en-US" sz="800" dirty="0"/>
          </a:p>
        </p:txBody>
      </p:sp>
      <p:sp>
        <p:nvSpPr>
          <p:cNvPr id="9" name="Shape 7"/>
          <p:cNvSpPr/>
          <p:nvPr/>
        </p:nvSpPr>
        <p:spPr>
          <a:xfrm>
            <a:off x="2606040" y="1314450"/>
            <a:ext cx="1874520" cy="27432"/>
          </a:xfrm>
          <a:prstGeom prst="rect">
            <a:avLst/>
          </a:prstGeom>
          <a:solidFill>
            <a:srgbClr val="0A0A0A"/>
          </a:solidFill>
          <a:ln/>
        </p:spPr>
        <p:txBody>
          <a:bodyPr/>
          <a:lstStyle/>
          <a:p>
            <a:endParaRPr lang="en-US"/>
          </a:p>
        </p:txBody>
      </p:sp>
      <p:sp>
        <p:nvSpPr>
          <p:cNvPr id="10" name="Text 8"/>
          <p:cNvSpPr/>
          <p:nvPr/>
        </p:nvSpPr>
        <p:spPr>
          <a:xfrm>
            <a:off x="2606040" y="1435608"/>
            <a:ext cx="1874520" cy="365760"/>
          </a:xfrm>
          <a:prstGeom prst="rect">
            <a:avLst/>
          </a:prstGeom>
          <a:noFill/>
          <a:ln/>
        </p:spPr>
        <p:txBody>
          <a:bodyPr wrap="square" lIns="0" tIns="0" rIns="0" bIns="0" rtlCol="0" anchor="ctr"/>
          <a:lstStyle/>
          <a:p>
            <a:pPr marL="0" indent="0">
              <a:buNone/>
            </a:pPr>
            <a:r>
              <a:rPr lang="en-US" sz="2800" dirty="0">
                <a:solidFill>
                  <a:srgbClr val="DC2626"/>
                </a:solidFill>
                <a:latin typeface="Arial" pitchFamily="34" charset="0"/>
                <a:ea typeface="Arial" pitchFamily="34" charset="-122"/>
                <a:cs typeface="Arial" pitchFamily="34" charset="-120"/>
              </a:rPr>
              <a:t>~35%</a:t>
            </a:r>
            <a:endParaRPr lang="en-US" sz="2800" dirty="0"/>
          </a:p>
        </p:txBody>
      </p:sp>
      <p:sp>
        <p:nvSpPr>
          <p:cNvPr id="11" name="Text 9"/>
          <p:cNvSpPr/>
          <p:nvPr/>
        </p:nvSpPr>
        <p:spPr>
          <a:xfrm>
            <a:off x="2606040" y="1888237"/>
            <a:ext cx="1874520" cy="228600"/>
          </a:xfrm>
          <a:prstGeom prst="rect">
            <a:avLst/>
          </a:prstGeom>
          <a:noFill/>
          <a:ln/>
        </p:spPr>
        <p:txBody>
          <a:bodyPr wrap="square" lIns="0" tIns="0" rIns="0" bIns="0" rtlCol="0" anchor="ctr"/>
          <a:lstStyle/>
          <a:p>
            <a:pPr marL="0" indent="0">
              <a:buNone/>
            </a:pPr>
            <a:r>
              <a:rPr lang="en-US" sz="1200" dirty="0">
                <a:solidFill>
                  <a:srgbClr val="0A0A0A"/>
                </a:solidFill>
                <a:latin typeface="Arial" pitchFamily="34" charset="0"/>
                <a:ea typeface="Arial" pitchFamily="34" charset="-122"/>
                <a:cs typeface="Arial" pitchFamily="34" charset="-120"/>
              </a:rPr>
              <a:t>Benchmark proxy fails</a:t>
            </a:r>
            <a:endParaRPr lang="en-US" sz="1200" dirty="0"/>
          </a:p>
        </p:txBody>
      </p:sp>
      <p:sp>
        <p:nvSpPr>
          <p:cNvPr id="12" name="Text 10"/>
          <p:cNvSpPr/>
          <p:nvPr/>
        </p:nvSpPr>
        <p:spPr>
          <a:xfrm>
            <a:off x="2606040" y="2185417"/>
            <a:ext cx="1874520" cy="406908"/>
          </a:xfrm>
          <a:prstGeom prst="rect">
            <a:avLst/>
          </a:prstGeom>
          <a:noFill/>
          <a:ln/>
        </p:spPr>
        <p:txBody>
          <a:bodyPr wrap="square" lIns="0" tIns="0" rIns="0" bIns="0" rtlCol="0" anchor="t"/>
          <a:lstStyle/>
          <a:p>
            <a:pPr marL="0" indent="0">
              <a:lnSpc>
                <a:spcPct val="130000"/>
              </a:lnSpc>
              <a:buNone/>
            </a:pPr>
            <a:r>
              <a:rPr lang="en-US" sz="850" dirty="0">
                <a:solidFill>
                  <a:srgbClr val="404040"/>
                </a:solidFill>
                <a:latin typeface="Arial" pitchFamily="34" charset="0"/>
                <a:ea typeface="Arial" pitchFamily="34" charset="-122"/>
                <a:cs typeface="Arial" pitchFamily="34" charset="-120"/>
              </a:rPr>
              <a:t>LLMs alone ~95%. Human-AI pairs ~35%, no better than control.</a:t>
            </a:r>
            <a:endParaRPr lang="en-US" sz="850" dirty="0"/>
          </a:p>
        </p:txBody>
      </p:sp>
      <p:sp>
        <p:nvSpPr>
          <p:cNvPr id="13" name="Text 11"/>
          <p:cNvSpPr/>
          <p:nvPr/>
        </p:nvSpPr>
        <p:spPr>
          <a:xfrm>
            <a:off x="2606040" y="2706625"/>
            <a:ext cx="1874520" cy="182880"/>
          </a:xfrm>
          <a:prstGeom prst="rect">
            <a:avLst/>
          </a:prstGeom>
          <a:noFill/>
          <a:ln/>
        </p:spPr>
        <p:txBody>
          <a:bodyPr wrap="square" lIns="0" tIns="0" rIns="0" bIns="0" rtlCol="0" anchor="ctr"/>
          <a:lstStyle/>
          <a:p>
            <a:pPr marL="0" indent="0">
              <a:buNone/>
            </a:pPr>
            <a:r>
              <a:rPr lang="en-US" sz="800" dirty="0">
                <a:latin typeface="Arial" pitchFamily="34" charset="0"/>
                <a:ea typeface="Arial" pitchFamily="34" charset="-122"/>
                <a:cs typeface="Arial" pitchFamily="34" charset="-120"/>
              </a:rPr>
              <a:t>Bean et al. 2026 (Nature Med, N=1,298)</a:t>
            </a:r>
            <a:endParaRPr lang="en-US" sz="800" dirty="0"/>
          </a:p>
        </p:txBody>
      </p:sp>
      <p:sp>
        <p:nvSpPr>
          <p:cNvPr id="14" name="Shape 12"/>
          <p:cNvSpPr/>
          <p:nvPr/>
        </p:nvSpPr>
        <p:spPr>
          <a:xfrm>
            <a:off x="4663440" y="1314450"/>
            <a:ext cx="1874520" cy="27432"/>
          </a:xfrm>
          <a:prstGeom prst="rect">
            <a:avLst/>
          </a:prstGeom>
          <a:solidFill>
            <a:srgbClr val="0A0A0A"/>
          </a:solidFill>
          <a:ln/>
        </p:spPr>
        <p:txBody>
          <a:bodyPr/>
          <a:lstStyle/>
          <a:p>
            <a:endParaRPr lang="en-US"/>
          </a:p>
        </p:txBody>
      </p:sp>
      <p:sp>
        <p:nvSpPr>
          <p:cNvPr id="15" name="Text 13"/>
          <p:cNvSpPr/>
          <p:nvPr/>
        </p:nvSpPr>
        <p:spPr>
          <a:xfrm>
            <a:off x="4663440" y="1435608"/>
            <a:ext cx="1874520" cy="365760"/>
          </a:xfrm>
          <a:prstGeom prst="rect">
            <a:avLst/>
          </a:prstGeom>
          <a:noFill/>
          <a:ln/>
        </p:spPr>
        <p:txBody>
          <a:bodyPr wrap="square" lIns="0" tIns="0" rIns="0" bIns="0" rtlCol="0" anchor="ctr"/>
          <a:lstStyle/>
          <a:p>
            <a:pPr marL="0" indent="0">
              <a:buNone/>
            </a:pPr>
            <a:r>
              <a:rPr lang="en-US" sz="2800" dirty="0">
                <a:solidFill>
                  <a:srgbClr val="DC2626"/>
                </a:solidFill>
                <a:latin typeface="Arial" pitchFamily="34" charset="0"/>
                <a:ea typeface="Arial" pitchFamily="34" charset="-122"/>
                <a:cs typeface="Arial" pitchFamily="34" charset="-120"/>
              </a:rPr>
              <a:t>75%</a:t>
            </a:r>
            <a:endParaRPr lang="en-US" sz="2800" dirty="0"/>
          </a:p>
        </p:txBody>
      </p:sp>
      <p:sp>
        <p:nvSpPr>
          <p:cNvPr id="16" name="Text 14"/>
          <p:cNvSpPr/>
          <p:nvPr/>
        </p:nvSpPr>
        <p:spPr>
          <a:xfrm>
            <a:off x="4663440" y="1888237"/>
            <a:ext cx="1874520" cy="228600"/>
          </a:xfrm>
          <a:prstGeom prst="rect">
            <a:avLst/>
          </a:prstGeom>
          <a:noFill/>
          <a:ln/>
        </p:spPr>
        <p:txBody>
          <a:bodyPr wrap="square" lIns="0" tIns="0" rIns="0" bIns="0" rtlCol="0" anchor="ctr"/>
          <a:lstStyle/>
          <a:p>
            <a:pPr marL="0" indent="0">
              <a:buNone/>
            </a:pPr>
            <a:r>
              <a:rPr lang="en-US" sz="1200" dirty="0">
                <a:solidFill>
                  <a:srgbClr val="0A0A0A"/>
                </a:solidFill>
                <a:latin typeface="Arial" pitchFamily="34" charset="0"/>
                <a:ea typeface="Arial" pitchFamily="34" charset="-122"/>
                <a:cs typeface="Arial" pitchFamily="34" charset="-120"/>
              </a:rPr>
              <a:t>Scaffolded, not internalized</a:t>
            </a:r>
            <a:endParaRPr lang="en-US" sz="1200" dirty="0"/>
          </a:p>
        </p:txBody>
      </p:sp>
      <p:sp>
        <p:nvSpPr>
          <p:cNvPr id="17" name="Text 15"/>
          <p:cNvSpPr/>
          <p:nvPr/>
        </p:nvSpPr>
        <p:spPr>
          <a:xfrm>
            <a:off x="4663440" y="2185417"/>
            <a:ext cx="1874520" cy="406908"/>
          </a:xfrm>
          <a:prstGeom prst="rect">
            <a:avLst/>
          </a:prstGeom>
          <a:noFill/>
          <a:ln/>
        </p:spPr>
        <p:txBody>
          <a:bodyPr wrap="square" lIns="0" tIns="0" rIns="0" bIns="0" rtlCol="0" anchor="t"/>
          <a:lstStyle/>
          <a:p>
            <a:pPr marL="0" indent="0">
              <a:lnSpc>
                <a:spcPct val="130000"/>
              </a:lnSpc>
              <a:buNone/>
            </a:pPr>
            <a:r>
              <a:rPr lang="en-US" sz="850" dirty="0">
                <a:solidFill>
                  <a:srgbClr val="404040"/>
                </a:solidFill>
                <a:latin typeface="Arial" pitchFamily="34" charset="0"/>
                <a:ea typeface="Arial" pitchFamily="34" charset="-122"/>
                <a:cs typeface="Arial" pitchFamily="34" charset="-120"/>
              </a:rPr>
              <a:t>AI closed 75% of education gap. Gap reappeared in full when AI removed.</a:t>
            </a:r>
            <a:endParaRPr lang="en-US" sz="850" dirty="0"/>
          </a:p>
        </p:txBody>
      </p:sp>
      <p:sp>
        <p:nvSpPr>
          <p:cNvPr id="18" name="Text 16"/>
          <p:cNvSpPr/>
          <p:nvPr/>
        </p:nvSpPr>
        <p:spPr>
          <a:xfrm>
            <a:off x="4663440" y="2706625"/>
            <a:ext cx="1874520" cy="182880"/>
          </a:xfrm>
          <a:prstGeom prst="rect">
            <a:avLst/>
          </a:prstGeom>
          <a:noFill/>
          <a:ln/>
        </p:spPr>
        <p:txBody>
          <a:bodyPr wrap="square" lIns="0" tIns="0" rIns="0" bIns="0" rtlCol="0" anchor="ctr"/>
          <a:lstStyle/>
          <a:p>
            <a:r>
              <a:rPr lang="en-US" sz="800" dirty="0">
                <a:latin typeface="Arial" pitchFamily="34" charset="0"/>
                <a:ea typeface="Arial" pitchFamily="34" charset="-122"/>
                <a:cs typeface="Arial" pitchFamily="34" charset="-120"/>
              </a:rPr>
              <a:t>Cruces et al. 2026 (NBER, , N=1,174)</a:t>
            </a:r>
            <a:endParaRPr lang="en-US" sz="800" dirty="0"/>
          </a:p>
        </p:txBody>
      </p:sp>
      <p:sp>
        <p:nvSpPr>
          <p:cNvPr id="19" name="Shape 17"/>
          <p:cNvSpPr/>
          <p:nvPr/>
        </p:nvSpPr>
        <p:spPr>
          <a:xfrm>
            <a:off x="6720840" y="1314450"/>
            <a:ext cx="1874520" cy="27432"/>
          </a:xfrm>
          <a:prstGeom prst="rect">
            <a:avLst/>
          </a:prstGeom>
          <a:solidFill>
            <a:srgbClr val="0A0A0A"/>
          </a:solidFill>
          <a:ln/>
        </p:spPr>
        <p:txBody>
          <a:bodyPr/>
          <a:lstStyle/>
          <a:p>
            <a:endParaRPr lang="en-US"/>
          </a:p>
        </p:txBody>
      </p:sp>
      <p:sp>
        <p:nvSpPr>
          <p:cNvPr id="21" name="Text 19"/>
          <p:cNvSpPr/>
          <p:nvPr/>
        </p:nvSpPr>
        <p:spPr>
          <a:xfrm>
            <a:off x="6720840" y="1888237"/>
            <a:ext cx="1874520" cy="228600"/>
          </a:xfrm>
          <a:prstGeom prst="rect">
            <a:avLst/>
          </a:prstGeom>
          <a:noFill/>
          <a:ln/>
        </p:spPr>
        <p:txBody>
          <a:bodyPr wrap="square" lIns="0" tIns="0" rIns="0" bIns="0" rtlCol="0" anchor="ctr"/>
          <a:lstStyle/>
          <a:p>
            <a:pPr marL="0" indent="0">
              <a:buNone/>
            </a:pPr>
            <a:r>
              <a:rPr lang="en-US" sz="1200" dirty="0">
                <a:solidFill>
                  <a:srgbClr val="0A0A0A"/>
                </a:solidFill>
                <a:latin typeface="Arial" pitchFamily="34" charset="0"/>
                <a:ea typeface="Arial" pitchFamily="34" charset="-122"/>
                <a:cs typeface="Arial" pitchFamily="34" charset="-120"/>
              </a:rPr>
              <a:t>Causal reasoning degrades</a:t>
            </a:r>
            <a:endParaRPr lang="en-US" sz="1200" dirty="0"/>
          </a:p>
        </p:txBody>
      </p:sp>
      <p:sp>
        <p:nvSpPr>
          <p:cNvPr id="22" name="Text 20"/>
          <p:cNvSpPr/>
          <p:nvPr/>
        </p:nvSpPr>
        <p:spPr>
          <a:xfrm>
            <a:off x="6720840" y="2185417"/>
            <a:ext cx="1874520" cy="406908"/>
          </a:xfrm>
          <a:prstGeom prst="rect">
            <a:avLst/>
          </a:prstGeom>
          <a:noFill/>
          <a:ln/>
        </p:spPr>
        <p:txBody>
          <a:bodyPr wrap="square" lIns="0" tIns="0" rIns="0" bIns="0" rtlCol="0" anchor="t"/>
          <a:lstStyle/>
          <a:p>
            <a:pPr marL="0" indent="0">
              <a:lnSpc>
                <a:spcPct val="130000"/>
              </a:lnSpc>
              <a:buNone/>
            </a:pPr>
            <a:r>
              <a:rPr lang="en-US" sz="850" dirty="0">
                <a:solidFill>
                  <a:srgbClr val="404040"/>
                </a:solidFill>
                <a:latin typeface="Arial" pitchFamily="34" charset="0"/>
                <a:ea typeface="Arial" pitchFamily="34" charset="-122"/>
                <a:cs typeface="Arial" pitchFamily="34" charset="-120"/>
              </a:rPr>
              <a:t>ML predictions improve outputs while degrading causal reasoning capacity.</a:t>
            </a:r>
            <a:endParaRPr lang="en-US" sz="850" dirty="0"/>
          </a:p>
        </p:txBody>
      </p:sp>
      <p:sp>
        <p:nvSpPr>
          <p:cNvPr id="23" name="Text 21"/>
          <p:cNvSpPr/>
          <p:nvPr/>
        </p:nvSpPr>
        <p:spPr>
          <a:xfrm>
            <a:off x="6720840" y="2706625"/>
            <a:ext cx="1927860" cy="182880"/>
          </a:xfrm>
          <a:prstGeom prst="rect">
            <a:avLst/>
          </a:prstGeom>
          <a:noFill/>
          <a:ln/>
        </p:spPr>
        <p:txBody>
          <a:bodyPr wrap="square" lIns="0" tIns="0" rIns="0" bIns="0" rtlCol="0" anchor="ctr"/>
          <a:lstStyle/>
          <a:p>
            <a:pPr marL="0" indent="0">
              <a:buNone/>
            </a:pPr>
            <a:r>
              <a:rPr lang="en-US" sz="800" dirty="0">
                <a:latin typeface="Arial" pitchFamily="34" charset="0"/>
                <a:ea typeface="Arial" pitchFamily="34" charset="-122"/>
                <a:cs typeface="Arial" pitchFamily="34" charset="-120"/>
              </a:rPr>
              <a:t>Kang and Kim 2025 (Org Science, N=97*)</a:t>
            </a:r>
            <a:endParaRPr lang="en-US" sz="800" dirty="0"/>
          </a:p>
        </p:txBody>
      </p:sp>
      <p:sp>
        <p:nvSpPr>
          <p:cNvPr id="24" name="Shape 22"/>
          <p:cNvSpPr/>
          <p:nvPr/>
        </p:nvSpPr>
        <p:spPr>
          <a:xfrm>
            <a:off x="548640" y="3227832"/>
            <a:ext cx="1874520" cy="27432"/>
          </a:xfrm>
          <a:prstGeom prst="rect">
            <a:avLst/>
          </a:prstGeom>
          <a:solidFill>
            <a:srgbClr val="0A0A0A"/>
          </a:solidFill>
          <a:ln/>
        </p:spPr>
        <p:txBody>
          <a:bodyPr/>
          <a:lstStyle/>
          <a:p>
            <a:endParaRPr lang="en-US"/>
          </a:p>
        </p:txBody>
      </p:sp>
      <p:sp>
        <p:nvSpPr>
          <p:cNvPr id="25" name="Text 23"/>
          <p:cNvSpPr/>
          <p:nvPr/>
        </p:nvSpPr>
        <p:spPr>
          <a:xfrm>
            <a:off x="548640" y="3348990"/>
            <a:ext cx="1874520" cy="365760"/>
          </a:xfrm>
          <a:prstGeom prst="rect">
            <a:avLst/>
          </a:prstGeom>
          <a:noFill/>
          <a:ln/>
        </p:spPr>
        <p:txBody>
          <a:bodyPr wrap="square" lIns="0" tIns="0" rIns="0" bIns="0" rtlCol="0" anchor="ctr"/>
          <a:lstStyle/>
          <a:p>
            <a:pPr marL="0" indent="0">
              <a:buNone/>
            </a:pPr>
            <a:r>
              <a:rPr lang="en-US" sz="2800" dirty="0">
                <a:solidFill>
                  <a:srgbClr val="DC2626"/>
                </a:solidFill>
                <a:latin typeface="Arial" pitchFamily="34" charset="0"/>
                <a:ea typeface="Arial" pitchFamily="34" charset="-122"/>
                <a:cs typeface="Arial" pitchFamily="34" charset="-120"/>
              </a:rPr>
              <a:t>94%</a:t>
            </a:r>
            <a:endParaRPr lang="en-US" sz="2800" dirty="0"/>
          </a:p>
        </p:txBody>
      </p:sp>
      <p:sp>
        <p:nvSpPr>
          <p:cNvPr id="26" name="Text 24"/>
          <p:cNvSpPr/>
          <p:nvPr/>
        </p:nvSpPr>
        <p:spPr>
          <a:xfrm>
            <a:off x="548640" y="3801619"/>
            <a:ext cx="1874520" cy="228600"/>
          </a:xfrm>
          <a:prstGeom prst="rect">
            <a:avLst/>
          </a:prstGeom>
          <a:noFill/>
          <a:ln/>
        </p:spPr>
        <p:txBody>
          <a:bodyPr wrap="square" lIns="0" tIns="0" rIns="0" bIns="0" rtlCol="0" anchor="ctr"/>
          <a:lstStyle/>
          <a:p>
            <a:pPr marL="0" indent="0">
              <a:buNone/>
            </a:pPr>
            <a:r>
              <a:rPr lang="en-US" sz="1200" dirty="0">
                <a:solidFill>
                  <a:srgbClr val="0A0A0A"/>
                </a:solidFill>
                <a:latin typeface="Arial" pitchFamily="34" charset="0"/>
                <a:ea typeface="Arial" pitchFamily="34" charset="-122"/>
                <a:cs typeface="Arial" pitchFamily="34" charset="-120"/>
              </a:rPr>
              <a:t>Idea overlap</a:t>
            </a:r>
            <a:endParaRPr lang="en-US" sz="1200" dirty="0"/>
          </a:p>
        </p:txBody>
      </p:sp>
      <p:sp>
        <p:nvSpPr>
          <p:cNvPr id="27" name="Text 25"/>
          <p:cNvSpPr/>
          <p:nvPr/>
        </p:nvSpPr>
        <p:spPr>
          <a:xfrm>
            <a:off x="548640" y="4098799"/>
            <a:ext cx="1874520" cy="406908"/>
          </a:xfrm>
          <a:prstGeom prst="rect">
            <a:avLst/>
          </a:prstGeom>
          <a:noFill/>
          <a:ln/>
        </p:spPr>
        <p:txBody>
          <a:bodyPr wrap="square" lIns="0" tIns="0" rIns="0" bIns="0" rtlCol="0" anchor="t"/>
          <a:lstStyle/>
          <a:p>
            <a:pPr marL="0" indent="0">
              <a:lnSpc>
                <a:spcPct val="130000"/>
              </a:lnSpc>
              <a:buNone/>
            </a:pPr>
            <a:r>
              <a:rPr lang="en-US" sz="850" dirty="0">
                <a:solidFill>
                  <a:srgbClr val="404040"/>
                </a:solidFill>
                <a:latin typeface="Arial" pitchFamily="34" charset="0"/>
                <a:ea typeface="Arial" pitchFamily="34" charset="-122"/>
                <a:cs typeface="Arial" pitchFamily="34" charset="-120"/>
              </a:rPr>
              <a:t>AI ideas: 94% overlap. Human ideas: 100% unique. Diversity collapsed.</a:t>
            </a:r>
            <a:endParaRPr lang="en-US" sz="850" dirty="0"/>
          </a:p>
        </p:txBody>
      </p:sp>
      <p:sp>
        <p:nvSpPr>
          <p:cNvPr id="28" name="Text 26"/>
          <p:cNvSpPr/>
          <p:nvPr/>
        </p:nvSpPr>
        <p:spPr>
          <a:xfrm>
            <a:off x="548640" y="4620007"/>
            <a:ext cx="1874520" cy="182880"/>
          </a:xfrm>
          <a:prstGeom prst="rect">
            <a:avLst/>
          </a:prstGeom>
          <a:noFill/>
          <a:ln/>
        </p:spPr>
        <p:txBody>
          <a:bodyPr wrap="square" lIns="0" tIns="0" rIns="0" bIns="0" rtlCol="0" anchor="ctr"/>
          <a:lstStyle/>
          <a:p>
            <a:pPr marL="0" indent="0">
              <a:buNone/>
            </a:pPr>
            <a:r>
              <a:rPr lang="en-US" sz="800" dirty="0">
                <a:latin typeface="Arial" pitchFamily="34" charset="0"/>
                <a:ea typeface="Arial" pitchFamily="34" charset="-122"/>
                <a:cs typeface="Arial" pitchFamily="34" charset="-120"/>
              </a:rPr>
              <a:t>Meincke et al. 2025</a:t>
            </a:r>
            <a:endParaRPr lang="en-US" sz="800" dirty="0"/>
          </a:p>
        </p:txBody>
      </p:sp>
      <p:sp>
        <p:nvSpPr>
          <p:cNvPr id="29" name="Shape 27"/>
          <p:cNvSpPr/>
          <p:nvPr/>
        </p:nvSpPr>
        <p:spPr>
          <a:xfrm>
            <a:off x="2606040" y="3227832"/>
            <a:ext cx="1874520" cy="27432"/>
          </a:xfrm>
          <a:prstGeom prst="rect">
            <a:avLst/>
          </a:prstGeom>
          <a:solidFill>
            <a:srgbClr val="0A0A0A"/>
          </a:solidFill>
          <a:ln/>
        </p:spPr>
        <p:txBody>
          <a:bodyPr/>
          <a:lstStyle/>
          <a:p>
            <a:endParaRPr lang="en-US"/>
          </a:p>
        </p:txBody>
      </p:sp>
      <p:sp>
        <p:nvSpPr>
          <p:cNvPr id="30" name="Text 28"/>
          <p:cNvSpPr/>
          <p:nvPr/>
        </p:nvSpPr>
        <p:spPr>
          <a:xfrm>
            <a:off x="2606040" y="3348990"/>
            <a:ext cx="1874520" cy="365760"/>
          </a:xfrm>
          <a:prstGeom prst="rect">
            <a:avLst/>
          </a:prstGeom>
          <a:noFill/>
          <a:ln/>
        </p:spPr>
        <p:txBody>
          <a:bodyPr wrap="square" lIns="0" tIns="0" rIns="0" bIns="0" rtlCol="0" anchor="ctr"/>
          <a:lstStyle/>
          <a:p>
            <a:pPr marL="0" indent="0">
              <a:buNone/>
            </a:pPr>
            <a:r>
              <a:rPr lang="en-US" sz="2800" dirty="0">
                <a:solidFill>
                  <a:srgbClr val="DC2626"/>
                </a:solidFill>
                <a:latin typeface="Arial" pitchFamily="34" charset="0"/>
                <a:ea typeface="Arial" pitchFamily="34" charset="-122"/>
                <a:cs typeface="Arial" pitchFamily="34" charset="-120"/>
              </a:rPr>
              <a:t>Null</a:t>
            </a:r>
            <a:endParaRPr lang="en-US" sz="2800" dirty="0"/>
          </a:p>
        </p:txBody>
      </p:sp>
      <p:sp>
        <p:nvSpPr>
          <p:cNvPr id="31" name="Text 29"/>
          <p:cNvSpPr/>
          <p:nvPr/>
        </p:nvSpPr>
        <p:spPr>
          <a:xfrm>
            <a:off x="2606040" y="3801619"/>
            <a:ext cx="1874520" cy="228600"/>
          </a:xfrm>
          <a:prstGeom prst="rect">
            <a:avLst/>
          </a:prstGeom>
          <a:noFill/>
          <a:ln/>
        </p:spPr>
        <p:txBody>
          <a:bodyPr wrap="square" lIns="0" tIns="0" rIns="0" bIns="0" rtlCol="0" anchor="ctr"/>
          <a:lstStyle/>
          <a:p>
            <a:pPr marL="0" indent="0">
              <a:buNone/>
            </a:pPr>
            <a:r>
              <a:rPr lang="en-US" sz="1200" dirty="0">
                <a:solidFill>
                  <a:srgbClr val="0A0A0A"/>
                </a:solidFill>
                <a:latin typeface="Arial" pitchFamily="34" charset="0"/>
                <a:ea typeface="Arial" pitchFamily="34" charset="-122"/>
                <a:cs typeface="Arial" pitchFamily="34" charset="-120"/>
              </a:rPr>
              <a:t>Effect at population scale</a:t>
            </a:r>
            <a:endParaRPr lang="en-US" sz="1200" dirty="0"/>
          </a:p>
        </p:txBody>
      </p:sp>
      <p:sp>
        <p:nvSpPr>
          <p:cNvPr id="32" name="Text 30"/>
          <p:cNvSpPr/>
          <p:nvPr/>
        </p:nvSpPr>
        <p:spPr>
          <a:xfrm>
            <a:off x="2606040" y="4098799"/>
            <a:ext cx="1874520" cy="406908"/>
          </a:xfrm>
          <a:prstGeom prst="rect">
            <a:avLst/>
          </a:prstGeom>
          <a:noFill/>
          <a:ln/>
        </p:spPr>
        <p:txBody>
          <a:bodyPr wrap="square" lIns="0" tIns="0" rIns="0" bIns="0" rtlCol="0" anchor="t"/>
          <a:lstStyle/>
          <a:p>
            <a:pPr marL="0" indent="0">
              <a:lnSpc>
                <a:spcPct val="130000"/>
              </a:lnSpc>
              <a:buNone/>
            </a:pPr>
            <a:r>
              <a:rPr lang="en-US" sz="850" dirty="0">
                <a:solidFill>
                  <a:srgbClr val="404040"/>
                </a:solidFill>
                <a:latin typeface="Arial" pitchFamily="34" charset="0"/>
                <a:ea typeface="Arial" pitchFamily="34" charset="-122"/>
                <a:cs typeface="Arial" pitchFamily="34" charset="-120"/>
              </a:rPr>
              <a:t>Widespread adoption, confident practitioners. Null effects on earnings.</a:t>
            </a:r>
            <a:endParaRPr lang="en-US" sz="850" dirty="0"/>
          </a:p>
        </p:txBody>
      </p:sp>
      <p:sp>
        <p:nvSpPr>
          <p:cNvPr id="33" name="Text 31"/>
          <p:cNvSpPr/>
          <p:nvPr/>
        </p:nvSpPr>
        <p:spPr>
          <a:xfrm>
            <a:off x="2606040" y="4620007"/>
            <a:ext cx="1874520" cy="182880"/>
          </a:xfrm>
          <a:prstGeom prst="rect">
            <a:avLst/>
          </a:prstGeom>
          <a:noFill/>
          <a:ln/>
        </p:spPr>
        <p:txBody>
          <a:bodyPr wrap="square" lIns="0" tIns="0" rIns="0" bIns="0" rtlCol="0" anchor="ctr"/>
          <a:lstStyle/>
          <a:p>
            <a:pPr marL="0" indent="0">
              <a:buNone/>
            </a:pPr>
            <a:r>
              <a:rPr lang="en-US" sz="800" dirty="0">
                <a:latin typeface="Arial" pitchFamily="34" charset="0"/>
                <a:ea typeface="Arial" pitchFamily="34" charset="-122"/>
                <a:cs typeface="Arial" pitchFamily="34" charset="-120"/>
              </a:rPr>
              <a:t>Humlum &amp; Vestergaard 2025</a:t>
            </a:r>
            <a:endParaRPr lang="en-US" sz="800" dirty="0"/>
          </a:p>
        </p:txBody>
      </p:sp>
      <p:sp>
        <p:nvSpPr>
          <p:cNvPr id="34" name="Shape 32"/>
          <p:cNvSpPr/>
          <p:nvPr/>
        </p:nvSpPr>
        <p:spPr>
          <a:xfrm>
            <a:off x="4663440" y="3227832"/>
            <a:ext cx="1874520" cy="27432"/>
          </a:xfrm>
          <a:prstGeom prst="rect">
            <a:avLst/>
          </a:prstGeom>
          <a:solidFill>
            <a:srgbClr val="0A0A0A"/>
          </a:solidFill>
          <a:ln/>
        </p:spPr>
        <p:txBody>
          <a:bodyPr/>
          <a:lstStyle/>
          <a:p>
            <a:endParaRPr lang="en-US"/>
          </a:p>
        </p:txBody>
      </p:sp>
      <p:sp>
        <p:nvSpPr>
          <p:cNvPr id="35" name="Text 33"/>
          <p:cNvSpPr/>
          <p:nvPr/>
        </p:nvSpPr>
        <p:spPr>
          <a:xfrm>
            <a:off x="4663440" y="3348990"/>
            <a:ext cx="1874520" cy="365760"/>
          </a:xfrm>
          <a:prstGeom prst="rect">
            <a:avLst/>
          </a:prstGeom>
          <a:noFill/>
          <a:ln/>
        </p:spPr>
        <p:txBody>
          <a:bodyPr wrap="square" lIns="0" tIns="0" rIns="0" bIns="0" rtlCol="0" anchor="ctr"/>
          <a:lstStyle/>
          <a:p>
            <a:pPr marL="0" indent="0">
              <a:buNone/>
            </a:pPr>
            <a:r>
              <a:rPr lang="en-US" sz="2800" dirty="0">
                <a:solidFill>
                  <a:srgbClr val="DC2626"/>
                </a:solidFill>
                <a:latin typeface="Arial" pitchFamily="34" charset="0"/>
                <a:ea typeface="Arial" pitchFamily="34" charset="-122"/>
                <a:cs typeface="Arial" pitchFamily="34" charset="-120"/>
              </a:rPr>
              <a:t>+34%</a:t>
            </a:r>
            <a:endParaRPr lang="en-US" sz="2800" dirty="0"/>
          </a:p>
        </p:txBody>
      </p:sp>
      <p:sp>
        <p:nvSpPr>
          <p:cNvPr id="36" name="Text 34"/>
          <p:cNvSpPr/>
          <p:nvPr/>
        </p:nvSpPr>
        <p:spPr>
          <a:xfrm>
            <a:off x="4663440" y="3801619"/>
            <a:ext cx="1874520" cy="228600"/>
          </a:xfrm>
          <a:prstGeom prst="rect">
            <a:avLst/>
          </a:prstGeom>
          <a:noFill/>
          <a:ln/>
        </p:spPr>
        <p:txBody>
          <a:bodyPr wrap="square" lIns="0" tIns="0" rIns="0" bIns="0" rtlCol="0" anchor="ctr"/>
          <a:lstStyle/>
          <a:p>
            <a:pPr marL="0" indent="0">
              <a:buNone/>
            </a:pPr>
            <a:r>
              <a:rPr lang="en-US" sz="1200" dirty="0">
                <a:solidFill>
                  <a:srgbClr val="0A0A0A"/>
                </a:solidFill>
                <a:latin typeface="Arial" pitchFamily="34" charset="0"/>
                <a:ea typeface="Arial" pitchFamily="34" charset="-122"/>
                <a:cs typeface="Arial" pitchFamily="34" charset="-120"/>
              </a:rPr>
              <a:t>Novices gain, experts drift</a:t>
            </a:r>
            <a:endParaRPr lang="en-US" sz="1200" dirty="0"/>
          </a:p>
        </p:txBody>
      </p:sp>
      <p:sp>
        <p:nvSpPr>
          <p:cNvPr id="37" name="Text 35"/>
          <p:cNvSpPr/>
          <p:nvPr/>
        </p:nvSpPr>
        <p:spPr>
          <a:xfrm>
            <a:off x="4663440" y="4098799"/>
            <a:ext cx="1874520" cy="406908"/>
          </a:xfrm>
          <a:prstGeom prst="rect">
            <a:avLst/>
          </a:prstGeom>
          <a:noFill/>
          <a:ln/>
        </p:spPr>
        <p:txBody>
          <a:bodyPr wrap="square" lIns="0" tIns="0" rIns="0" bIns="0" rtlCol="0" anchor="t"/>
          <a:lstStyle/>
          <a:p>
            <a:pPr marL="0" indent="0">
              <a:lnSpc>
                <a:spcPct val="130000"/>
              </a:lnSpc>
              <a:buNone/>
            </a:pPr>
            <a:r>
              <a:rPr lang="en-US" sz="850" dirty="0">
                <a:solidFill>
                  <a:srgbClr val="404040"/>
                </a:solidFill>
                <a:latin typeface="Arial" pitchFamily="34" charset="0"/>
                <a:ea typeface="Arial" pitchFamily="34" charset="-122"/>
                <a:cs typeface="Arial" pitchFamily="34" charset="-120"/>
              </a:rPr>
              <a:t>Novice +34%. Experts: negligible gain, quality decline, rising AI adherence.</a:t>
            </a:r>
            <a:endParaRPr lang="en-US" sz="850" dirty="0"/>
          </a:p>
        </p:txBody>
      </p:sp>
      <p:sp>
        <p:nvSpPr>
          <p:cNvPr id="38" name="Text 36"/>
          <p:cNvSpPr/>
          <p:nvPr/>
        </p:nvSpPr>
        <p:spPr>
          <a:xfrm>
            <a:off x="4663440" y="4620007"/>
            <a:ext cx="1874520" cy="182880"/>
          </a:xfrm>
          <a:prstGeom prst="rect">
            <a:avLst/>
          </a:prstGeom>
          <a:noFill/>
          <a:ln/>
        </p:spPr>
        <p:txBody>
          <a:bodyPr wrap="square" lIns="0" tIns="0" rIns="0" bIns="0" rtlCol="0" anchor="ctr"/>
          <a:lstStyle/>
          <a:p>
            <a:pPr marL="0" indent="0">
              <a:buNone/>
            </a:pPr>
            <a:r>
              <a:rPr lang="en-US" sz="800" dirty="0">
                <a:latin typeface="Arial" pitchFamily="34" charset="0"/>
                <a:ea typeface="Arial" pitchFamily="34" charset="-122"/>
                <a:cs typeface="Arial" pitchFamily="34" charset="-120"/>
              </a:rPr>
              <a:t>Brynjolfsson et al. 2025 (N=5,172)</a:t>
            </a:r>
            <a:endParaRPr lang="en-US" sz="800" dirty="0"/>
          </a:p>
        </p:txBody>
      </p:sp>
      <p:sp>
        <p:nvSpPr>
          <p:cNvPr id="39" name="Shape 37"/>
          <p:cNvSpPr/>
          <p:nvPr/>
        </p:nvSpPr>
        <p:spPr>
          <a:xfrm>
            <a:off x="6720840" y="3227832"/>
            <a:ext cx="1874520" cy="27432"/>
          </a:xfrm>
          <a:prstGeom prst="rect">
            <a:avLst/>
          </a:prstGeom>
          <a:solidFill>
            <a:srgbClr val="0A0A0A"/>
          </a:solidFill>
          <a:ln/>
        </p:spPr>
        <p:txBody>
          <a:bodyPr/>
          <a:lstStyle/>
          <a:p>
            <a:endParaRPr lang="en-US"/>
          </a:p>
        </p:txBody>
      </p:sp>
      <p:sp>
        <p:nvSpPr>
          <p:cNvPr id="40" name="Text 38"/>
          <p:cNvSpPr/>
          <p:nvPr/>
        </p:nvSpPr>
        <p:spPr>
          <a:xfrm>
            <a:off x="6720840" y="3348990"/>
            <a:ext cx="1874520" cy="365760"/>
          </a:xfrm>
          <a:prstGeom prst="rect">
            <a:avLst/>
          </a:prstGeom>
          <a:noFill/>
          <a:ln/>
        </p:spPr>
        <p:txBody>
          <a:bodyPr wrap="square" lIns="0" tIns="0" rIns="0" bIns="0" rtlCol="0" anchor="ctr"/>
          <a:lstStyle/>
          <a:p>
            <a:pPr marL="0" indent="0">
              <a:buNone/>
            </a:pPr>
            <a:r>
              <a:rPr lang="en-US" sz="2800" dirty="0">
                <a:solidFill>
                  <a:srgbClr val="DC2626"/>
                </a:solidFill>
                <a:latin typeface="Arial" pitchFamily="34" charset="0"/>
                <a:ea typeface="Arial" pitchFamily="34" charset="-122"/>
                <a:cs typeface="Arial" pitchFamily="34" charset="-120"/>
              </a:rPr>
              <a:t>90/14</a:t>
            </a:r>
            <a:endParaRPr lang="en-US" sz="2800" dirty="0"/>
          </a:p>
        </p:txBody>
      </p:sp>
      <p:sp>
        <p:nvSpPr>
          <p:cNvPr id="41" name="Text 39"/>
          <p:cNvSpPr/>
          <p:nvPr/>
        </p:nvSpPr>
        <p:spPr>
          <a:xfrm>
            <a:off x="6720840" y="3801619"/>
            <a:ext cx="1874520" cy="228600"/>
          </a:xfrm>
          <a:prstGeom prst="rect">
            <a:avLst/>
          </a:prstGeom>
          <a:noFill/>
          <a:ln/>
        </p:spPr>
        <p:txBody>
          <a:bodyPr wrap="square" lIns="0" tIns="0" rIns="0" bIns="0" rtlCol="0" anchor="ctr"/>
          <a:lstStyle/>
          <a:p>
            <a:pPr marL="0" indent="0">
              <a:buNone/>
            </a:pPr>
            <a:r>
              <a:rPr lang="en-US" sz="1200" dirty="0">
                <a:solidFill>
                  <a:srgbClr val="0A0A0A"/>
                </a:solidFill>
                <a:latin typeface="Arial" pitchFamily="34" charset="0"/>
                <a:ea typeface="Arial" pitchFamily="34" charset="-122"/>
                <a:cs typeface="Arial" pitchFamily="34" charset="-120"/>
              </a:rPr>
              <a:t>Confidence ≠ outcomes</a:t>
            </a:r>
            <a:endParaRPr lang="en-US" sz="1200" dirty="0"/>
          </a:p>
        </p:txBody>
      </p:sp>
      <p:sp>
        <p:nvSpPr>
          <p:cNvPr id="42" name="Text 40"/>
          <p:cNvSpPr/>
          <p:nvPr/>
        </p:nvSpPr>
        <p:spPr>
          <a:xfrm>
            <a:off x="6720840" y="4098799"/>
            <a:ext cx="1927860" cy="406908"/>
          </a:xfrm>
          <a:prstGeom prst="rect">
            <a:avLst/>
          </a:prstGeom>
          <a:noFill/>
          <a:ln/>
        </p:spPr>
        <p:txBody>
          <a:bodyPr wrap="square" lIns="0" tIns="0" rIns="0" bIns="0" rtlCol="0" anchor="t"/>
          <a:lstStyle/>
          <a:p>
            <a:pPr marL="0" indent="0">
              <a:lnSpc>
                <a:spcPct val="130000"/>
              </a:lnSpc>
              <a:buNone/>
            </a:pPr>
            <a:r>
              <a:rPr lang="en-US" sz="850" dirty="0">
                <a:solidFill>
                  <a:srgbClr val="404040"/>
                </a:solidFill>
                <a:latin typeface="Arial" pitchFamily="34" charset="0"/>
                <a:ea typeface="Arial" pitchFamily="34" charset="-122"/>
                <a:cs typeface="Arial" pitchFamily="34" charset="-120"/>
              </a:rPr>
              <a:t>90% confident. 14% positive outcomes. 37% time saved lost to rework.</a:t>
            </a:r>
            <a:endParaRPr lang="en-US" sz="850" dirty="0"/>
          </a:p>
        </p:txBody>
      </p:sp>
      <p:sp>
        <p:nvSpPr>
          <p:cNvPr id="43" name="Text 41"/>
          <p:cNvSpPr/>
          <p:nvPr/>
        </p:nvSpPr>
        <p:spPr>
          <a:xfrm>
            <a:off x="6720840" y="4620007"/>
            <a:ext cx="1874520" cy="182880"/>
          </a:xfrm>
          <a:prstGeom prst="rect">
            <a:avLst/>
          </a:prstGeom>
          <a:noFill/>
          <a:ln/>
        </p:spPr>
        <p:txBody>
          <a:bodyPr wrap="square" lIns="0" tIns="0" rIns="0" bIns="0" rtlCol="0" anchor="ctr"/>
          <a:lstStyle/>
          <a:p>
            <a:pPr marL="0" indent="0">
              <a:buNone/>
            </a:pPr>
            <a:r>
              <a:rPr lang="en-US" sz="800" dirty="0">
                <a:latin typeface="Arial" pitchFamily="34" charset="0"/>
                <a:ea typeface="Arial" pitchFamily="34" charset="-122"/>
                <a:cs typeface="Arial" pitchFamily="34" charset="-120"/>
              </a:rPr>
              <a:t>Workday 2026 (N=3,200)</a:t>
            </a:r>
            <a:endParaRPr lang="en-US" sz="800" dirty="0"/>
          </a:p>
        </p:txBody>
      </p:sp>
      <p:sp>
        <p:nvSpPr>
          <p:cNvPr id="48" name="Down Arrow 47">
            <a:extLst>
              <a:ext uri="{FF2B5EF4-FFF2-40B4-BE49-F238E27FC236}">
                <a16:creationId xmlns:a16="http://schemas.microsoft.com/office/drawing/2014/main" id="{F519E589-2DF6-87C7-9940-621CA902E187}"/>
              </a:ext>
            </a:extLst>
          </p:cNvPr>
          <p:cNvSpPr/>
          <p:nvPr/>
        </p:nvSpPr>
        <p:spPr>
          <a:xfrm>
            <a:off x="6720840" y="1465149"/>
            <a:ext cx="205740" cy="334755"/>
          </a:xfrm>
          <a:prstGeom prst="downArrow">
            <a:avLst>
              <a:gd name="adj1" fmla="val 20754"/>
              <a:gd name="adj2" fmla="val 75068"/>
            </a:avLst>
          </a:prstGeom>
          <a:solidFill>
            <a:srgbClr val="DC25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21">
            <a:extLst>
              <a:ext uri="{FF2B5EF4-FFF2-40B4-BE49-F238E27FC236}">
                <a16:creationId xmlns:a16="http://schemas.microsoft.com/office/drawing/2014/main" id="{555F616D-FAA5-5B81-693E-3B901DF10237}"/>
              </a:ext>
            </a:extLst>
          </p:cNvPr>
          <p:cNvSpPr/>
          <p:nvPr/>
        </p:nvSpPr>
        <p:spPr>
          <a:xfrm>
            <a:off x="6720840" y="2956942"/>
            <a:ext cx="1927860" cy="182880"/>
          </a:xfrm>
          <a:prstGeom prst="rect">
            <a:avLst/>
          </a:prstGeom>
          <a:noFill/>
          <a:ln/>
        </p:spPr>
        <p:txBody>
          <a:bodyPr wrap="square" lIns="0" tIns="0" rIns="0" bIns="0" rtlCol="0" anchor="ctr"/>
          <a:lstStyle/>
          <a:p>
            <a:pPr marL="0" indent="0">
              <a:buNone/>
            </a:pPr>
            <a:r>
              <a:rPr lang="en-US" sz="800" dirty="0">
                <a:solidFill>
                  <a:schemeClr val="bg1">
                    <a:lumMod val="75000"/>
                  </a:schemeClr>
                </a:solidFill>
                <a:latin typeface="Arial" pitchFamily="34" charset="0"/>
                <a:ea typeface="Arial" pitchFamily="34" charset="-122"/>
                <a:cs typeface="Arial" pitchFamily="34" charset="-120"/>
              </a:rPr>
              <a:t>*N=97 analysts (1,780 decisions)</a:t>
            </a:r>
            <a:endParaRPr lang="en-US" sz="800" dirty="0">
              <a:solidFill>
                <a:schemeClr val="bg1">
                  <a:lumMod val="75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5B96D7-DEB9-5755-445F-F2C8BC45138C}"/>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F464ED87-A4FB-648D-8D15-7DC185E9C1CF}"/>
              </a:ext>
            </a:extLst>
          </p:cNvPr>
          <p:cNvSpPr/>
          <p:nvPr/>
        </p:nvSpPr>
        <p:spPr>
          <a:xfrm>
            <a:off x="548640" y="457200"/>
            <a:ext cx="3609474" cy="365760"/>
          </a:xfrm>
          <a:prstGeom prst="rect">
            <a:avLst/>
          </a:prstGeom>
          <a:noFill/>
          <a:ln/>
        </p:spPr>
        <p:txBody>
          <a:bodyPr wrap="square" lIns="0" tIns="0" rIns="0" bIns="0" rtlCol="0" anchor="ctr"/>
          <a:lstStyle/>
          <a:p>
            <a:pPr marL="0" indent="0">
              <a:buNone/>
            </a:pPr>
            <a:r>
              <a:rPr lang="en-US" sz="2400" dirty="0">
                <a:solidFill>
                  <a:srgbClr val="0A0A0A"/>
                </a:solidFill>
                <a:latin typeface="Arial" pitchFamily="34" charset="0"/>
                <a:ea typeface="Arial" pitchFamily="34" charset="-122"/>
                <a:cs typeface="Arial" pitchFamily="34" charset="-120"/>
              </a:rPr>
              <a:t>Evidence Constellation</a:t>
            </a:r>
            <a:endParaRPr lang="en-US" sz="2400" dirty="0"/>
          </a:p>
        </p:txBody>
      </p:sp>
      <p:sp>
        <p:nvSpPr>
          <p:cNvPr id="3" name="Text 1">
            <a:extLst>
              <a:ext uri="{FF2B5EF4-FFF2-40B4-BE49-F238E27FC236}">
                <a16:creationId xmlns:a16="http://schemas.microsoft.com/office/drawing/2014/main" id="{FCEDF5CB-C6BF-27B5-E6BF-2601FB5BABE8}"/>
              </a:ext>
            </a:extLst>
          </p:cNvPr>
          <p:cNvSpPr/>
          <p:nvPr/>
        </p:nvSpPr>
        <p:spPr>
          <a:xfrm>
            <a:off x="548640" y="822960"/>
            <a:ext cx="3609474" cy="228600"/>
          </a:xfrm>
          <a:prstGeom prst="rect">
            <a:avLst/>
          </a:prstGeom>
          <a:noFill/>
          <a:ln/>
        </p:spPr>
        <p:txBody>
          <a:bodyPr wrap="square" lIns="0" tIns="0" rIns="0" bIns="0" rtlCol="0" anchor="ctr"/>
          <a:lstStyle/>
          <a:p>
            <a:pPr marL="0" indent="0">
              <a:buNone/>
            </a:pPr>
            <a:r>
              <a:rPr lang="en-US" sz="1300" dirty="0">
                <a:solidFill>
                  <a:srgbClr val="DC2626"/>
                </a:solidFill>
                <a:latin typeface="Arial" pitchFamily="34" charset="0"/>
                <a:ea typeface="Arial" pitchFamily="34" charset="-122"/>
                <a:cs typeface="Arial" pitchFamily="34" charset="-120"/>
              </a:rPr>
              <a:t>Patterned, persistent, resistant to expertise</a:t>
            </a:r>
            <a:endParaRPr lang="en-US" sz="1300" dirty="0"/>
          </a:p>
        </p:txBody>
      </p:sp>
      <p:sp>
        <p:nvSpPr>
          <p:cNvPr id="9" name="Shape 7">
            <a:extLst>
              <a:ext uri="{FF2B5EF4-FFF2-40B4-BE49-F238E27FC236}">
                <a16:creationId xmlns:a16="http://schemas.microsoft.com/office/drawing/2014/main" id="{58C4B621-43B9-22D5-0ADA-99FA4D4473CA}"/>
              </a:ext>
            </a:extLst>
          </p:cNvPr>
          <p:cNvSpPr/>
          <p:nvPr/>
        </p:nvSpPr>
        <p:spPr>
          <a:xfrm>
            <a:off x="548640" y="1314450"/>
            <a:ext cx="1874520" cy="27432"/>
          </a:xfrm>
          <a:prstGeom prst="rect">
            <a:avLst/>
          </a:prstGeom>
          <a:solidFill>
            <a:srgbClr val="0A0A0A"/>
          </a:solidFill>
          <a:ln/>
        </p:spPr>
        <p:txBody>
          <a:bodyPr/>
          <a:lstStyle/>
          <a:p>
            <a:endParaRPr lang="en-US"/>
          </a:p>
        </p:txBody>
      </p:sp>
      <p:sp>
        <p:nvSpPr>
          <p:cNvPr id="10" name="Text 8">
            <a:extLst>
              <a:ext uri="{FF2B5EF4-FFF2-40B4-BE49-F238E27FC236}">
                <a16:creationId xmlns:a16="http://schemas.microsoft.com/office/drawing/2014/main" id="{B23E98AF-AD14-9811-10D6-8F9376AEE7B3}"/>
              </a:ext>
            </a:extLst>
          </p:cNvPr>
          <p:cNvSpPr/>
          <p:nvPr/>
        </p:nvSpPr>
        <p:spPr>
          <a:xfrm>
            <a:off x="548640" y="1435608"/>
            <a:ext cx="1874520" cy="365760"/>
          </a:xfrm>
          <a:prstGeom prst="rect">
            <a:avLst/>
          </a:prstGeom>
          <a:noFill/>
          <a:ln/>
        </p:spPr>
        <p:txBody>
          <a:bodyPr wrap="square" lIns="0" tIns="0" rIns="0" bIns="0" rtlCol="0" anchor="ctr"/>
          <a:lstStyle/>
          <a:p>
            <a:pPr marL="0" indent="0">
              <a:buNone/>
            </a:pPr>
            <a:r>
              <a:rPr lang="en-US" sz="2800" dirty="0">
                <a:solidFill>
                  <a:srgbClr val="DC2626"/>
                </a:solidFill>
                <a:latin typeface="Arial" pitchFamily="34" charset="0"/>
                <a:ea typeface="Arial" pitchFamily="34" charset="-122"/>
                <a:cs typeface="Arial" pitchFamily="34" charset="-120"/>
              </a:rPr>
              <a:t>~35%</a:t>
            </a:r>
            <a:endParaRPr lang="en-US" sz="2800" dirty="0"/>
          </a:p>
        </p:txBody>
      </p:sp>
      <p:sp>
        <p:nvSpPr>
          <p:cNvPr id="11" name="Text 9">
            <a:extLst>
              <a:ext uri="{FF2B5EF4-FFF2-40B4-BE49-F238E27FC236}">
                <a16:creationId xmlns:a16="http://schemas.microsoft.com/office/drawing/2014/main" id="{6F1A183A-2997-C0CE-B4D6-010DB7C1144C}"/>
              </a:ext>
            </a:extLst>
          </p:cNvPr>
          <p:cNvSpPr/>
          <p:nvPr/>
        </p:nvSpPr>
        <p:spPr>
          <a:xfrm>
            <a:off x="548640" y="1888237"/>
            <a:ext cx="1874520" cy="228600"/>
          </a:xfrm>
          <a:prstGeom prst="rect">
            <a:avLst/>
          </a:prstGeom>
          <a:noFill/>
          <a:ln/>
        </p:spPr>
        <p:txBody>
          <a:bodyPr wrap="square" lIns="0" tIns="0" rIns="0" bIns="0" rtlCol="0" anchor="ctr"/>
          <a:lstStyle/>
          <a:p>
            <a:pPr marL="0" indent="0">
              <a:buNone/>
            </a:pPr>
            <a:r>
              <a:rPr lang="en-US" sz="1200" dirty="0">
                <a:solidFill>
                  <a:srgbClr val="0A0A0A"/>
                </a:solidFill>
                <a:latin typeface="Arial" pitchFamily="34" charset="0"/>
                <a:ea typeface="Arial" pitchFamily="34" charset="-122"/>
                <a:cs typeface="Arial" pitchFamily="34" charset="-120"/>
              </a:rPr>
              <a:t>Benchmark proxy fails</a:t>
            </a:r>
            <a:endParaRPr lang="en-US" sz="1200" dirty="0"/>
          </a:p>
        </p:txBody>
      </p:sp>
      <p:sp>
        <p:nvSpPr>
          <p:cNvPr id="12" name="Text 10">
            <a:extLst>
              <a:ext uri="{FF2B5EF4-FFF2-40B4-BE49-F238E27FC236}">
                <a16:creationId xmlns:a16="http://schemas.microsoft.com/office/drawing/2014/main" id="{91DA59AC-432C-04C9-623F-F25F5973B44A}"/>
              </a:ext>
            </a:extLst>
          </p:cNvPr>
          <p:cNvSpPr/>
          <p:nvPr/>
        </p:nvSpPr>
        <p:spPr>
          <a:xfrm>
            <a:off x="548640" y="2185417"/>
            <a:ext cx="1874520" cy="406908"/>
          </a:xfrm>
          <a:prstGeom prst="rect">
            <a:avLst/>
          </a:prstGeom>
          <a:noFill/>
          <a:ln/>
        </p:spPr>
        <p:txBody>
          <a:bodyPr wrap="square" lIns="0" tIns="0" rIns="0" bIns="0" rtlCol="0" anchor="t"/>
          <a:lstStyle/>
          <a:p>
            <a:pPr marL="0" indent="0">
              <a:lnSpc>
                <a:spcPct val="130000"/>
              </a:lnSpc>
              <a:buNone/>
            </a:pPr>
            <a:r>
              <a:rPr lang="en-US" sz="850" dirty="0">
                <a:solidFill>
                  <a:srgbClr val="404040"/>
                </a:solidFill>
                <a:latin typeface="Arial" pitchFamily="34" charset="0"/>
                <a:ea typeface="Arial" pitchFamily="34" charset="-122"/>
                <a:cs typeface="Arial" pitchFamily="34" charset="-120"/>
              </a:rPr>
              <a:t>LLMs alone ~95%. Human-AI pairs ~35%, no better than control.</a:t>
            </a:r>
            <a:endParaRPr lang="en-US" sz="850" dirty="0"/>
          </a:p>
        </p:txBody>
      </p:sp>
      <p:sp>
        <p:nvSpPr>
          <p:cNvPr id="13" name="Text 11">
            <a:extLst>
              <a:ext uri="{FF2B5EF4-FFF2-40B4-BE49-F238E27FC236}">
                <a16:creationId xmlns:a16="http://schemas.microsoft.com/office/drawing/2014/main" id="{9CBFC8C8-2B2F-8F00-A705-C5CE7980167E}"/>
              </a:ext>
            </a:extLst>
          </p:cNvPr>
          <p:cNvSpPr/>
          <p:nvPr/>
        </p:nvSpPr>
        <p:spPr>
          <a:xfrm>
            <a:off x="548640" y="2706625"/>
            <a:ext cx="1874520" cy="182880"/>
          </a:xfrm>
          <a:prstGeom prst="rect">
            <a:avLst/>
          </a:prstGeom>
          <a:noFill/>
          <a:ln/>
        </p:spPr>
        <p:txBody>
          <a:bodyPr wrap="square" lIns="0" tIns="0" rIns="0" bIns="0" rtlCol="0" anchor="ctr"/>
          <a:lstStyle/>
          <a:p>
            <a:pPr marL="0" indent="0">
              <a:buNone/>
            </a:pPr>
            <a:r>
              <a:rPr lang="en-US" sz="800" dirty="0">
                <a:latin typeface="Arial" pitchFamily="34" charset="0"/>
                <a:ea typeface="Arial" pitchFamily="34" charset="-122"/>
                <a:cs typeface="Arial" pitchFamily="34" charset="-120"/>
              </a:rPr>
              <a:t>Bean et al. 2026 (Nature Med, N=1,298)</a:t>
            </a:r>
            <a:endParaRPr lang="en-US" sz="800" dirty="0"/>
          </a:p>
        </p:txBody>
      </p:sp>
      <p:sp>
        <p:nvSpPr>
          <p:cNvPr id="24" name="Shape 22">
            <a:extLst>
              <a:ext uri="{FF2B5EF4-FFF2-40B4-BE49-F238E27FC236}">
                <a16:creationId xmlns:a16="http://schemas.microsoft.com/office/drawing/2014/main" id="{BB6018E4-5BA7-8C9D-A8D0-04FB51944BF7}"/>
              </a:ext>
            </a:extLst>
          </p:cNvPr>
          <p:cNvSpPr/>
          <p:nvPr/>
        </p:nvSpPr>
        <p:spPr>
          <a:xfrm>
            <a:off x="2606040" y="1314450"/>
            <a:ext cx="1874520" cy="27432"/>
          </a:xfrm>
          <a:prstGeom prst="rect">
            <a:avLst/>
          </a:prstGeom>
          <a:solidFill>
            <a:srgbClr val="0A0A0A"/>
          </a:solidFill>
          <a:ln/>
        </p:spPr>
        <p:txBody>
          <a:bodyPr/>
          <a:lstStyle/>
          <a:p>
            <a:endParaRPr lang="en-US"/>
          </a:p>
        </p:txBody>
      </p:sp>
      <p:sp>
        <p:nvSpPr>
          <p:cNvPr id="25" name="Text 23">
            <a:extLst>
              <a:ext uri="{FF2B5EF4-FFF2-40B4-BE49-F238E27FC236}">
                <a16:creationId xmlns:a16="http://schemas.microsoft.com/office/drawing/2014/main" id="{12369C21-33F0-4002-8BD6-907D3A470E54}"/>
              </a:ext>
            </a:extLst>
          </p:cNvPr>
          <p:cNvSpPr/>
          <p:nvPr/>
        </p:nvSpPr>
        <p:spPr>
          <a:xfrm>
            <a:off x="2606040" y="1435608"/>
            <a:ext cx="1874520" cy="365760"/>
          </a:xfrm>
          <a:prstGeom prst="rect">
            <a:avLst/>
          </a:prstGeom>
          <a:noFill/>
          <a:ln/>
        </p:spPr>
        <p:txBody>
          <a:bodyPr wrap="square" lIns="0" tIns="0" rIns="0" bIns="0" rtlCol="0" anchor="ctr"/>
          <a:lstStyle/>
          <a:p>
            <a:pPr marL="0" indent="0">
              <a:buNone/>
            </a:pPr>
            <a:r>
              <a:rPr lang="en-US" sz="2800" dirty="0">
                <a:solidFill>
                  <a:srgbClr val="DC2626"/>
                </a:solidFill>
                <a:latin typeface="Arial" pitchFamily="34" charset="0"/>
                <a:ea typeface="Arial" pitchFamily="34" charset="-122"/>
                <a:cs typeface="Arial" pitchFamily="34" charset="-120"/>
              </a:rPr>
              <a:t>94%</a:t>
            </a:r>
            <a:endParaRPr lang="en-US" sz="2800" dirty="0"/>
          </a:p>
        </p:txBody>
      </p:sp>
      <p:sp>
        <p:nvSpPr>
          <p:cNvPr id="26" name="Text 24">
            <a:extLst>
              <a:ext uri="{FF2B5EF4-FFF2-40B4-BE49-F238E27FC236}">
                <a16:creationId xmlns:a16="http://schemas.microsoft.com/office/drawing/2014/main" id="{5FE2BDE2-49F1-BDF3-C865-9F61A65EB6F7}"/>
              </a:ext>
            </a:extLst>
          </p:cNvPr>
          <p:cNvSpPr/>
          <p:nvPr/>
        </p:nvSpPr>
        <p:spPr>
          <a:xfrm>
            <a:off x="2606040" y="1888237"/>
            <a:ext cx="1874520" cy="228600"/>
          </a:xfrm>
          <a:prstGeom prst="rect">
            <a:avLst/>
          </a:prstGeom>
          <a:noFill/>
          <a:ln/>
        </p:spPr>
        <p:txBody>
          <a:bodyPr wrap="square" lIns="0" tIns="0" rIns="0" bIns="0" rtlCol="0" anchor="ctr"/>
          <a:lstStyle/>
          <a:p>
            <a:pPr marL="0" indent="0">
              <a:buNone/>
            </a:pPr>
            <a:r>
              <a:rPr lang="en-US" sz="1200" dirty="0">
                <a:solidFill>
                  <a:srgbClr val="0A0A0A"/>
                </a:solidFill>
                <a:latin typeface="Arial" pitchFamily="34" charset="0"/>
                <a:ea typeface="Arial" pitchFamily="34" charset="-122"/>
                <a:cs typeface="Arial" pitchFamily="34" charset="-120"/>
              </a:rPr>
              <a:t>Idea overlap</a:t>
            </a:r>
            <a:endParaRPr lang="en-US" sz="1200" dirty="0"/>
          </a:p>
        </p:txBody>
      </p:sp>
      <p:sp>
        <p:nvSpPr>
          <p:cNvPr id="27" name="Text 25">
            <a:extLst>
              <a:ext uri="{FF2B5EF4-FFF2-40B4-BE49-F238E27FC236}">
                <a16:creationId xmlns:a16="http://schemas.microsoft.com/office/drawing/2014/main" id="{9ED7AA2E-0DF0-5BF4-9D7E-AF2B694D988B}"/>
              </a:ext>
            </a:extLst>
          </p:cNvPr>
          <p:cNvSpPr/>
          <p:nvPr/>
        </p:nvSpPr>
        <p:spPr>
          <a:xfrm>
            <a:off x="2606040" y="2185417"/>
            <a:ext cx="1874520" cy="406908"/>
          </a:xfrm>
          <a:prstGeom prst="rect">
            <a:avLst/>
          </a:prstGeom>
          <a:noFill/>
          <a:ln/>
        </p:spPr>
        <p:txBody>
          <a:bodyPr wrap="square" lIns="0" tIns="0" rIns="0" bIns="0" rtlCol="0" anchor="t"/>
          <a:lstStyle/>
          <a:p>
            <a:pPr marL="0" indent="0">
              <a:lnSpc>
                <a:spcPct val="130000"/>
              </a:lnSpc>
              <a:buNone/>
            </a:pPr>
            <a:r>
              <a:rPr lang="en-US" sz="850" dirty="0">
                <a:solidFill>
                  <a:srgbClr val="404040"/>
                </a:solidFill>
                <a:latin typeface="Arial" pitchFamily="34" charset="0"/>
                <a:ea typeface="Arial" pitchFamily="34" charset="-122"/>
                <a:cs typeface="Arial" pitchFamily="34" charset="-120"/>
              </a:rPr>
              <a:t>AI ideas: 94% overlap. Human ideas: 100% unique. Diversity collapsed.</a:t>
            </a:r>
            <a:endParaRPr lang="en-US" sz="850" dirty="0"/>
          </a:p>
        </p:txBody>
      </p:sp>
      <p:sp>
        <p:nvSpPr>
          <p:cNvPr id="28" name="Text 26">
            <a:extLst>
              <a:ext uri="{FF2B5EF4-FFF2-40B4-BE49-F238E27FC236}">
                <a16:creationId xmlns:a16="http://schemas.microsoft.com/office/drawing/2014/main" id="{75266F97-1EDB-BD0C-B1DC-7AAE6C92ECA0}"/>
              </a:ext>
            </a:extLst>
          </p:cNvPr>
          <p:cNvSpPr/>
          <p:nvPr/>
        </p:nvSpPr>
        <p:spPr>
          <a:xfrm>
            <a:off x="2606040" y="2706625"/>
            <a:ext cx="1874520" cy="182880"/>
          </a:xfrm>
          <a:prstGeom prst="rect">
            <a:avLst/>
          </a:prstGeom>
          <a:noFill/>
          <a:ln/>
        </p:spPr>
        <p:txBody>
          <a:bodyPr wrap="square" lIns="0" tIns="0" rIns="0" bIns="0" rtlCol="0" anchor="ctr"/>
          <a:lstStyle/>
          <a:p>
            <a:pPr marL="0" indent="0">
              <a:buNone/>
            </a:pPr>
            <a:r>
              <a:rPr lang="en-US" sz="800" dirty="0">
                <a:latin typeface="Arial" pitchFamily="34" charset="0"/>
                <a:ea typeface="Arial" pitchFamily="34" charset="-122"/>
                <a:cs typeface="Arial" pitchFamily="34" charset="-120"/>
              </a:rPr>
              <a:t>Meincke et al. 2025</a:t>
            </a:r>
            <a:endParaRPr lang="en-US" sz="800" dirty="0"/>
          </a:p>
        </p:txBody>
      </p:sp>
      <p:sp>
        <p:nvSpPr>
          <p:cNvPr id="29" name="Shape 27">
            <a:extLst>
              <a:ext uri="{FF2B5EF4-FFF2-40B4-BE49-F238E27FC236}">
                <a16:creationId xmlns:a16="http://schemas.microsoft.com/office/drawing/2014/main" id="{BEC89F55-02D2-C3AE-1FBC-99E94A7F33B3}"/>
              </a:ext>
            </a:extLst>
          </p:cNvPr>
          <p:cNvSpPr/>
          <p:nvPr/>
        </p:nvSpPr>
        <p:spPr>
          <a:xfrm>
            <a:off x="4663440" y="1314450"/>
            <a:ext cx="1874520" cy="27432"/>
          </a:xfrm>
          <a:prstGeom prst="rect">
            <a:avLst/>
          </a:prstGeom>
          <a:solidFill>
            <a:srgbClr val="0A0A0A"/>
          </a:solidFill>
          <a:ln/>
        </p:spPr>
        <p:txBody>
          <a:bodyPr/>
          <a:lstStyle/>
          <a:p>
            <a:endParaRPr lang="en-US"/>
          </a:p>
        </p:txBody>
      </p:sp>
      <p:sp>
        <p:nvSpPr>
          <p:cNvPr id="30" name="Text 28">
            <a:extLst>
              <a:ext uri="{FF2B5EF4-FFF2-40B4-BE49-F238E27FC236}">
                <a16:creationId xmlns:a16="http://schemas.microsoft.com/office/drawing/2014/main" id="{603D3AD4-24ED-6D63-4A1D-FCA899FE07A3}"/>
              </a:ext>
            </a:extLst>
          </p:cNvPr>
          <p:cNvSpPr/>
          <p:nvPr/>
        </p:nvSpPr>
        <p:spPr>
          <a:xfrm>
            <a:off x="4663440" y="1435608"/>
            <a:ext cx="1874520" cy="365760"/>
          </a:xfrm>
          <a:prstGeom prst="rect">
            <a:avLst/>
          </a:prstGeom>
          <a:noFill/>
          <a:ln/>
        </p:spPr>
        <p:txBody>
          <a:bodyPr wrap="square" lIns="0" tIns="0" rIns="0" bIns="0" rtlCol="0" anchor="ctr"/>
          <a:lstStyle/>
          <a:p>
            <a:pPr marL="0" indent="0">
              <a:buNone/>
            </a:pPr>
            <a:r>
              <a:rPr lang="en-US" sz="2800" dirty="0">
                <a:solidFill>
                  <a:srgbClr val="DC2626"/>
                </a:solidFill>
                <a:latin typeface="Arial" pitchFamily="34" charset="0"/>
                <a:ea typeface="Arial" pitchFamily="34" charset="-122"/>
                <a:cs typeface="Arial" pitchFamily="34" charset="-120"/>
              </a:rPr>
              <a:t>Null</a:t>
            </a:r>
            <a:endParaRPr lang="en-US" sz="2800" dirty="0"/>
          </a:p>
        </p:txBody>
      </p:sp>
      <p:sp>
        <p:nvSpPr>
          <p:cNvPr id="31" name="Text 29">
            <a:extLst>
              <a:ext uri="{FF2B5EF4-FFF2-40B4-BE49-F238E27FC236}">
                <a16:creationId xmlns:a16="http://schemas.microsoft.com/office/drawing/2014/main" id="{8D53AD68-E7B4-F227-BC7A-EE03C25416B9}"/>
              </a:ext>
            </a:extLst>
          </p:cNvPr>
          <p:cNvSpPr/>
          <p:nvPr/>
        </p:nvSpPr>
        <p:spPr>
          <a:xfrm>
            <a:off x="4663440" y="1888237"/>
            <a:ext cx="1874520" cy="228600"/>
          </a:xfrm>
          <a:prstGeom prst="rect">
            <a:avLst/>
          </a:prstGeom>
          <a:noFill/>
          <a:ln/>
        </p:spPr>
        <p:txBody>
          <a:bodyPr wrap="square" lIns="0" tIns="0" rIns="0" bIns="0" rtlCol="0" anchor="ctr"/>
          <a:lstStyle/>
          <a:p>
            <a:pPr marL="0" indent="0">
              <a:buNone/>
            </a:pPr>
            <a:r>
              <a:rPr lang="en-US" sz="1200" dirty="0">
                <a:solidFill>
                  <a:srgbClr val="0A0A0A"/>
                </a:solidFill>
                <a:latin typeface="Arial" pitchFamily="34" charset="0"/>
                <a:ea typeface="Arial" pitchFamily="34" charset="-122"/>
                <a:cs typeface="Arial" pitchFamily="34" charset="-120"/>
              </a:rPr>
              <a:t>Effect at population scale</a:t>
            </a:r>
            <a:endParaRPr lang="en-US" sz="1200" dirty="0"/>
          </a:p>
        </p:txBody>
      </p:sp>
      <p:sp>
        <p:nvSpPr>
          <p:cNvPr id="32" name="Text 30">
            <a:extLst>
              <a:ext uri="{FF2B5EF4-FFF2-40B4-BE49-F238E27FC236}">
                <a16:creationId xmlns:a16="http://schemas.microsoft.com/office/drawing/2014/main" id="{E820CCEE-7A67-B96F-DD75-5A7C70648814}"/>
              </a:ext>
            </a:extLst>
          </p:cNvPr>
          <p:cNvSpPr/>
          <p:nvPr/>
        </p:nvSpPr>
        <p:spPr>
          <a:xfrm>
            <a:off x="4663440" y="2185417"/>
            <a:ext cx="1874520" cy="406908"/>
          </a:xfrm>
          <a:prstGeom prst="rect">
            <a:avLst/>
          </a:prstGeom>
          <a:noFill/>
          <a:ln/>
        </p:spPr>
        <p:txBody>
          <a:bodyPr wrap="square" lIns="0" tIns="0" rIns="0" bIns="0" rtlCol="0" anchor="t"/>
          <a:lstStyle/>
          <a:p>
            <a:pPr marL="0" indent="0">
              <a:lnSpc>
                <a:spcPct val="130000"/>
              </a:lnSpc>
              <a:buNone/>
            </a:pPr>
            <a:r>
              <a:rPr lang="en-US" sz="850" dirty="0">
                <a:solidFill>
                  <a:srgbClr val="404040"/>
                </a:solidFill>
                <a:latin typeface="Arial" pitchFamily="34" charset="0"/>
                <a:ea typeface="Arial" pitchFamily="34" charset="-122"/>
                <a:cs typeface="Arial" pitchFamily="34" charset="-120"/>
              </a:rPr>
              <a:t>Widespread adoption, confident practitioners. Null effects on earnings.</a:t>
            </a:r>
            <a:endParaRPr lang="en-US" sz="850" dirty="0"/>
          </a:p>
        </p:txBody>
      </p:sp>
      <p:sp>
        <p:nvSpPr>
          <p:cNvPr id="33" name="Text 31">
            <a:extLst>
              <a:ext uri="{FF2B5EF4-FFF2-40B4-BE49-F238E27FC236}">
                <a16:creationId xmlns:a16="http://schemas.microsoft.com/office/drawing/2014/main" id="{5DFBB980-7DF2-99C1-D1D8-2F0C3BE978A7}"/>
              </a:ext>
            </a:extLst>
          </p:cNvPr>
          <p:cNvSpPr/>
          <p:nvPr/>
        </p:nvSpPr>
        <p:spPr>
          <a:xfrm>
            <a:off x="4663440" y="2706625"/>
            <a:ext cx="1874520" cy="182880"/>
          </a:xfrm>
          <a:prstGeom prst="rect">
            <a:avLst/>
          </a:prstGeom>
          <a:noFill/>
          <a:ln/>
        </p:spPr>
        <p:txBody>
          <a:bodyPr wrap="square" lIns="0" tIns="0" rIns="0" bIns="0" rtlCol="0" anchor="ctr"/>
          <a:lstStyle/>
          <a:p>
            <a:pPr marL="0" indent="0">
              <a:buNone/>
            </a:pPr>
            <a:r>
              <a:rPr lang="en-US" sz="800" dirty="0">
                <a:latin typeface="Arial" pitchFamily="34" charset="0"/>
                <a:ea typeface="Arial" pitchFamily="34" charset="-122"/>
                <a:cs typeface="Arial" pitchFamily="34" charset="-120"/>
              </a:rPr>
              <a:t>Humlum &amp; Vestergaard 2025</a:t>
            </a:r>
            <a:endParaRPr lang="en-US" sz="800" dirty="0"/>
          </a:p>
        </p:txBody>
      </p:sp>
      <p:sp>
        <p:nvSpPr>
          <p:cNvPr id="34" name="Shape 32">
            <a:extLst>
              <a:ext uri="{FF2B5EF4-FFF2-40B4-BE49-F238E27FC236}">
                <a16:creationId xmlns:a16="http://schemas.microsoft.com/office/drawing/2014/main" id="{8A344FFA-8D84-1C80-3EB1-42B0DA9F11E5}"/>
              </a:ext>
            </a:extLst>
          </p:cNvPr>
          <p:cNvSpPr/>
          <p:nvPr/>
        </p:nvSpPr>
        <p:spPr>
          <a:xfrm>
            <a:off x="6720840" y="3227832"/>
            <a:ext cx="1874520" cy="27432"/>
          </a:xfrm>
          <a:prstGeom prst="rect">
            <a:avLst/>
          </a:prstGeom>
          <a:solidFill>
            <a:srgbClr val="0A0A0A"/>
          </a:solidFill>
          <a:ln/>
        </p:spPr>
        <p:txBody>
          <a:bodyPr/>
          <a:lstStyle/>
          <a:p>
            <a:endParaRPr lang="en-US"/>
          </a:p>
        </p:txBody>
      </p:sp>
      <p:sp>
        <p:nvSpPr>
          <p:cNvPr id="35" name="Text 33">
            <a:extLst>
              <a:ext uri="{FF2B5EF4-FFF2-40B4-BE49-F238E27FC236}">
                <a16:creationId xmlns:a16="http://schemas.microsoft.com/office/drawing/2014/main" id="{D655BCEC-1723-503C-CFDC-0EF325F86F6D}"/>
              </a:ext>
            </a:extLst>
          </p:cNvPr>
          <p:cNvSpPr/>
          <p:nvPr/>
        </p:nvSpPr>
        <p:spPr>
          <a:xfrm>
            <a:off x="6720840" y="3348990"/>
            <a:ext cx="1874520" cy="365760"/>
          </a:xfrm>
          <a:prstGeom prst="rect">
            <a:avLst/>
          </a:prstGeom>
          <a:noFill/>
          <a:ln/>
        </p:spPr>
        <p:txBody>
          <a:bodyPr wrap="square" lIns="0" tIns="0" rIns="0" bIns="0" rtlCol="0" anchor="ctr"/>
          <a:lstStyle/>
          <a:p>
            <a:pPr marL="0" indent="0">
              <a:buNone/>
            </a:pPr>
            <a:r>
              <a:rPr lang="en-US" sz="2800" dirty="0">
                <a:solidFill>
                  <a:srgbClr val="DC2626"/>
                </a:solidFill>
                <a:latin typeface="Arial" pitchFamily="34" charset="0"/>
                <a:ea typeface="Arial" pitchFamily="34" charset="-122"/>
                <a:cs typeface="Arial" pitchFamily="34" charset="-120"/>
              </a:rPr>
              <a:t>+34%</a:t>
            </a:r>
            <a:endParaRPr lang="en-US" sz="2800" dirty="0"/>
          </a:p>
        </p:txBody>
      </p:sp>
      <p:sp>
        <p:nvSpPr>
          <p:cNvPr id="36" name="Text 34">
            <a:extLst>
              <a:ext uri="{FF2B5EF4-FFF2-40B4-BE49-F238E27FC236}">
                <a16:creationId xmlns:a16="http://schemas.microsoft.com/office/drawing/2014/main" id="{962BE30C-63E8-1C80-7951-AEAD3AA4C763}"/>
              </a:ext>
            </a:extLst>
          </p:cNvPr>
          <p:cNvSpPr/>
          <p:nvPr/>
        </p:nvSpPr>
        <p:spPr>
          <a:xfrm>
            <a:off x="6720840" y="3801619"/>
            <a:ext cx="1874520" cy="228600"/>
          </a:xfrm>
          <a:prstGeom prst="rect">
            <a:avLst/>
          </a:prstGeom>
          <a:noFill/>
          <a:ln/>
        </p:spPr>
        <p:txBody>
          <a:bodyPr wrap="square" lIns="0" tIns="0" rIns="0" bIns="0" rtlCol="0" anchor="ctr"/>
          <a:lstStyle/>
          <a:p>
            <a:pPr marL="0" indent="0">
              <a:buNone/>
            </a:pPr>
            <a:r>
              <a:rPr lang="en-US" sz="1200" dirty="0">
                <a:solidFill>
                  <a:srgbClr val="0A0A0A"/>
                </a:solidFill>
                <a:latin typeface="Arial" pitchFamily="34" charset="0"/>
                <a:ea typeface="Arial" pitchFamily="34" charset="-122"/>
                <a:cs typeface="Arial" pitchFamily="34" charset="-120"/>
              </a:rPr>
              <a:t>Novices gain, experts drift</a:t>
            </a:r>
            <a:endParaRPr lang="en-US" sz="1200" dirty="0"/>
          </a:p>
        </p:txBody>
      </p:sp>
      <p:sp>
        <p:nvSpPr>
          <p:cNvPr id="37" name="Text 35">
            <a:extLst>
              <a:ext uri="{FF2B5EF4-FFF2-40B4-BE49-F238E27FC236}">
                <a16:creationId xmlns:a16="http://schemas.microsoft.com/office/drawing/2014/main" id="{1ED3C728-0CB1-3F1A-D98D-93D1901539DC}"/>
              </a:ext>
            </a:extLst>
          </p:cNvPr>
          <p:cNvSpPr/>
          <p:nvPr/>
        </p:nvSpPr>
        <p:spPr>
          <a:xfrm>
            <a:off x="6720840" y="4098799"/>
            <a:ext cx="1874520" cy="406908"/>
          </a:xfrm>
          <a:prstGeom prst="rect">
            <a:avLst/>
          </a:prstGeom>
          <a:noFill/>
          <a:ln/>
        </p:spPr>
        <p:txBody>
          <a:bodyPr wrap="square" lIns="0" tIns="0" rIns="0" bIns="0" rtlCol="0" anchor="t"/>
          <a:lstStyle/>
          <a:p>
            <a:pPr marL="0" indent="0">
              <a:lnSpc>
                <a:spcPct val="130000"/>
              </a:lnSpc>
              <a:buNone/>
            </a:pPr>
            <a:r>
              <a:rPr lang="en-US" sz="850" dirty="0">
                <a:solidFill>
                  <a:srgbClr val="404040"/>
                </a:solidFill>
                <a:latin typeface="Arial" pitchFamily="34" charset="0"/>
                <a:ea typeface="Arial" pitchFamily="34" charset="-122"/>
                <a:cs typeface="Arial" pitchFamily="34" charset="-120"/>
              </a:rPr>
              <a:t>Novice +34%. Experts: negligible gain, quality decline, rising AI adherence.</a:t>
            </a:r>
            <a:endParaRPr lang="en-US" sz="850" dirty="0"/>
          </a:p>
        </p:txBody>
      </p:sp>
      <p:sp>
        <p:nvSpPr>
          <p:cNvPr id="38" name="Text 36">
            <a:extLst>
              <a:ext uri="{FF2B5EF4-FFF2-40B4-BE49-F238E27FC236}">
                <a16:creationId xmlns:a16="http://schemas.microsoft.com/office/drawing/2014/main" id="{ADAE33A4-2D79-F4AA-DEC6-2638733F1189}"/>
              </a:ext>
            </a:extLst>
          </p:cNvPr>
          <p:cNvSpPr/>
          <p:nvPr/>
        </p:nvSpPr>
        <p:spPr>
          <a:xfrm>
            <a:off x="6720840" y="4620007"/>
            <a:ext cx="1874520" cy="182880"/>
          </a:xfrm>
          <a:prstGeom prst="rect">
            <a:avLst/>
          </a:prstGeom>
          <a:noFill/>
          <a:ln/>
        </p:spPr>
        <p:txBody>
          <a:bodyPr wrap="square" lIns="0" tIns="0" rIns="0" bIns="0" rtlCol="0" anchor="ctr"/>
          <a:lstStyle/>
          <a:p>
            <a:pPr marL="0" indent="0">
              <a:buNone/>
            </a:pPr>
            <a:r>
              <a:rPr lang="en-US" sz="800" dirty="0">
                <a:latin typeface="Arial" pitchFamily="34" charset="0"/>
                <a:ea typeface="Arial" pitchFamily="34" charset="-122"/>
                <a:cs typeface="Arial" pitchFamily="34" charset="-120"/>
              </a:rPr>
              <a:t>Brynjolfsson et al. 2025 (N=5,172)</a:t>
            </a:r>
            <a:endParaRPr lang="en-US" sz="800" dirty="0"/>
          </a:p>
        </p:txBody>
      </p:sp>
      <p:sp>
        <p:nvSpPr>
          <p:cNvPr id="39" name="Shape 37">
            <a:extLst>
              <a:ext uri="{FF2B5EF4-FFF2-40B4-BE49-F238E27FC236}">
                <a16:creationId xmlns:a16="http://schemas.microsoft.com/office/drawing/2014/main" id="{A2C0916B-2814-A9F2-E159-E42C5B7615B5}"/>
              </a:ext>
            </a:extLst>
          </p:cNvPr>
          <p:cNvSpPr/>
          <p:nvPr/>
        </p:nvSpPr>
        <p:spPr>
          <a:xfrm>
            <a:off x="6720840" y="1314450"/>
            <a:ext cx="1874520" cy="27432"/>
          </a:xfrm>
          <a:prstGeom prst="rect">
            <a:avLst/>
          </a:prstGeom>
          <a:solidFill>
            <a:srgbClr val="0A0A0A"/>
          </a:solidFill>
          <a:ln/>
        </p:spPr>
        <p:txBody>
          <a:bodyPr/>
          <a:lstStyle/>
          <a:p>
            <a:endParaRPr lang="en-US"/>
          </a:p>
        </p:txBody>
      </p:sp>
      <p:sp>
        <p:nvSpPr>
          <p:cNvPr id="40" name="Text 38">
            <a:extLst>
              <a:ext uri="{FF2B5EF4-FFF2-40B4-BE49-F238E27FC236}">
                <a16:creationId xmlns:a16="http://schemas.microsoft.com/office/drawing/2014/main" id="{C54DF9E2-4CE7-B375-A385-A1D6DAB012BA}"/>
              </a:ext>
            </a:extLst>
          </p:cNvPr>
          <p:cNvSpPr/>
          <p:nvPr/>
        </p:nvSpPr>
        <p:spPr>
          <a:xfrm>
            <a:off x="6720840" y="1435608"/>
            <a:ext cx="1874520" cy="365760"/>
          </a:xfrm>
          <a:prstGeom prst="rect">
            <a:avLst/>
          </a:prstGeom>
          <a:noFill/>
          <a:ln/>
        </p:spPr>
        <p:txBody>
          <a:bodyPr wrap="square" lIns="0" tIns="0" rIns="0" bIns="0" rtlCol="0" anchor="ctr"/>
          <a:lstStyle/>
          <a:p>
            <a:pPr marL="0" indent="0">
              <a:buNone/>
            </a:pPr>
            <a:r>
              <a:rPr lang="en-US" sz="2800" dirty="0">
                <a:solidFill>
                  <a:srgbClr val="DC2626"/>
                </a:solidFill>
                <a:latin typeface="Arial" pitchFamily="34" charset="0"/>
                <a:ea typeface="Arial" pitchFamily="34" charset="-122"/>
                <a:cs typeface="Arial" pitchFamily="34" charset="-120"/>
              </a:rPr>
              <a:t>90/14</a:t>
            </a:r>
            <a:endParaRPr lang="en-US" sz="2800" dirty="0"/>
          </a:p>
        </p:txBody>
      </p:sp>
      <p:sp>
        <p:nvSpPr>
          <p:cNvPr id="41" name="Text 39">
            <a:extLst>
              <a:ext uri="{FF2B5EF4-FFF2-40B4-BE49-F238E27FC236}">
                <a16:creationId xmlns:a16="http://schemas.microsoft.com/office/drawing/2014/main" id="{903712FE-F20D-AB88-8F3C-24259F1B7CBE}"/>
              </a:ext>
            </a:extLst>
          </p:cNvPr>
          <p:cNvSpPr/>
          <p:nvPr/>
        </p:nvSpPr>
        <p:spPr>
          <a:xfrm>
            <a:off x="6720840" y="1888237"/>
            <a:ext cx="1874520" cy="228600"/>
          </a:xfrm>
          <a:prstGeom prst="rect">
            <a:avLst/>
          </a:prstGeom>
          <a:noFill/>
          <a:ln/>
        </p:spPr>
        <p:txBody>
          <a:bodyPr wrap="square" lIns="0" tIns="0" rIns="0" bIns="0" rtlCol="0" anchor="ctr"/>
          <a:lstStyle/>
          <a:p>
            <a:pPr marL="0" indent="0">
              <a:buNone/>
            </a:pPr>
            <a:r>
              <a:rPr lang="en-US" sz="1200" dirty="0">
                <a:solidFill>
                  <a:srgbClr val="0A0A0A"/>
                </a:solidFill>
                <a:latin typeface="Arial" pitchFamily="34" charset="0"/>
                <a:ea typeface="Arial" pitchFamily="34" charset="-122"/>
                <a:cs typeface="Arial" pitchFamily="34" charset="-120"/>
              </a:rPr>
              <a:t>Confidence ≠ outcomes</a:t>
            </a:r>
            <a:endParaRPr lang="en-US" sz="1200" dirty="0"/>
          </a:p>
        </p:txBody>
      </p:sp>
      <p:sp>
        <p:nvSpPr>
          <p:cNvPr id="42" name="Text 40">
            <a:extLst>
              <a:ext uri="{FF2B5EF4-FFF2-40B4-BE49-F238E27FC236}">
                <a16:creationId xmlns:a16="http://schemas.microsoft.com/office/drawing/2014/main" id="{4E8CCA41-5C4B-D51A-FB92-A567380184B1}"/>
              </a:ext>
            </a:extLst>
          </p:cNvPr>
          <p:cNvSpPr/>
          <p:nvPr/>
        </p:nvSpPr>
        <p:spPr>
          <a:xfrm>
            <a:off x="6720840" y="2185417"/>
            <a:ext cx="1927860" cy="406908"/>
          </a:xfrm>
          <a:prstGeom prst="rect">
            <a:avLst/>
          </a:prstGeom>
          <a:noFill/>
          <a:ln/>
        </p:spPr>
        <p:txBody>
          <a:bodyPr wrap="square" lIns="0" tIns="0" rIns="0" bIns="0" rtlCol="0" anchor="t"/>
          <a:lstStyle/>
          <a:p>
            <a:pPr marL="0" indent="0">
              <a:lnSpc>
                <a:spcPct val="130000"/>
              </a:lnSpc>
              <a:buNone/>
            </a:pPr>
            <a:r>
              <a:rPr lang="en-US" sz="850" dirty="0">
                <a:solidFill>
                  <a:srgbClr val="404040"/>
                </a:solidFill>
                <a:latin typeface="Arial" pitchFamily="34" charset="0"/>
                <a:ea typeface="Arial" pitchFamily="34" charset="-122"/>
                <a:cs typeface="Arial" pitchFamily="34" charset="-120"/>
              </a:rPr>
              <a:t>90% confident. 14% positive outcomes. 37% time saved lost to rework.</a:t>
            </a:r>
            <a:endParaRPr lang="en-US" sz="850" dirty="0"/>
          </a:p>
        </p:txBody>
      </p:sp>
      <p:sp>
        <p:nvSpPr>
          <p:cNvPr id="43" name="Text 41">
            <a:extLst>
              <a:ext uri="{FF2B5EF4-FFF2-40B4-BE49-F238E27FC236}">
                <a16:creationId xmlns:a16="http://schemas.microsoft.com/office/drawing/2014/main" id="{90915D65-0268-4236-D591-7FAFB3435589}"/>
              </a:ext>
            </a:extLst>
          </p:cNvPr>
          <p:cNvSpPr/>
          <p:nvPr/>
        </p:nvSpPr>
        <p:spPr>
          <a:xfrm>
            <a:off x="6720840" y="2706625"/>
            <a:ext cx="1874520" cy="182880"/>
          </a:xfrm>
          <a:prstGeom prst="rect">
            <a:avLst/>
          </a:prstGeom>
          <a:noFill/>
          <a:ln/>
        </p:spPr>
        <p:txBody>
          <a:bodyPr wrap="square" lIns="0" tIns="0" rIns="0" bIns="0" rtlCol="0" anchor="ctr"/>
          <a:lstStyle/>
          <a:p>
            <a:pPr marL="0" indent="0">
              <a:buNone/>
            </a:pPr>
            <a:r>
              <a:rPr lang="en-US" sz="800" dirty="0">
                <a:latin typeface="Arial" pitchFamily="34" charset="0"/>
                <a:ea typeface="Arial" pitchFamily="34" charset="-122"/>
                <a:cs typeface="Arial" pitchFamily="34" charset="-120"/>
              </a:rPr>
              <a:t>Workday 2026 (N=3,200)</a:t>
            </a:r>
            <a:endParaRPr lang="en-US" sz="800" dirty="0"/>
          </a:p>
        </p:txBody>
      </p:sp>
      <p:sp>
        <p:nvSpPr>
          <p:cNvPr id="20" name="Shape 2">
            <a:extLst>
              <a:ext uri="{FF2B5EF4-FFF2-40B4-BE49-F238E27FC236}">
                <a16:creationId xmlns:a16="http://schemas.microsoft.com/office/drawing/2014/main" id="{9D2BA18B-7C5D-B668-908F-A6060C8356BD}"/>
              </a:ext>
            </a:extLst>
          </p:cNvPr>
          <p:cNvSpPr/>
          <p:nvPr/>
        </p:nvSpPr>
        <p:spPr>
          <a:xfrm>
            <a:off x="548640" y="3227832"/>
            <a:ext cx="1874520" cy="27432"/>
          </a:xfrm>
          <a:prstGeom prst="rect">
            <a:avLst/>
          </a:prstGeom>
          <a:solidFill>
            <a:srgbClr val="0A0A0A"/>
          </a:solidFill>
          <a:ln/>
        </p:spPr>
        <p:txBody>
          <a:bodyPr/>
          <a:lstStyle/>
          <a:p>
            <a:endParaRPr lang="en-US"/>
          </a:p>
        </p:txBody>
      </p:sp>
      <p:sp>
        <p:nvSpPr>
          <p:cNvPr id="44" name="Text 3">
            <a:extLst>
              <a:ext uri="{FF2B5EF4-FFF2-40B4-BE49-F238E27FC236}">
                <a16:creationId xmlns:a16="http://schemas.microsoft.com/office/drawing/2014/main" id="{5E3A5238-FAFB-58BB-F732-25585563DEEB}"/>
              </a:ext>
            </a:extLst>
          </p:cNvPr>
          <p:cNvSpPr/>
          <p:nvPr/>
        </p:nvSpPr>
        <p:spPr>
          <a:xfrm>
            <a:off x="548640" y="3348990"/>
            <a:ext cx="1874520" cy="365760"/>
          </a:xfrm>
          <a:prstGeom prst="rect">
            <a:avLst/>
          </a:prstGeom>
          <a:noFill/>
          <a:ln/>
        </p:spPr>
        <p:txBody>
          <a:bodyPr wrap="square" lIns="0" tIns="0" rIns="0" bIns="0" rtlCol="0" anchor="ctr"/>
          <a:lstStyle/>
          <a:p>
            <a:pPr marL="0" indent="0">
              <a:buNone/>
            </a:pPr>
            <a:r>
              <a:rPr lang="en-US" sz="2800" dirty="0">
                <a:solidFill>
                  <a:srgbClr val="DC2626"/>
                </a:solidFill>
                <a:latin typeface="Arial" pitchFamily="34" charset="0"/>
                <a:ea typeface="Arial" pitchFamily="34" charset="-122"/>
                <a:cs typeface="Arial" pitchFamily="34" charset="-120"/>
              </a:rPr>
              <a:t>39pp</a:t>
            </a:r>
            <a:endParaRPr lang="en-US" sz="2800" dirty="0"/>
          </a:p>
        </p:txBody>
      </p:sp>
      <p:sp>
        <p:nvSpPr>
          <p:cNvPr id="45" name="Text 4">
            <a:extLst>
              <a:ext uri="{FF2B5EF4-FFF2-40B4-BE49-F238E27FC236}">
                <a16:creationId xmlns:a16="http://schemas.microsoft.com/office/drawing/2014/main" id="{5B04159B-F2C0-9BB5-5607-D563B9D429C2}"/>
              </a:ext>
            </a:extLst>
          </p:cNvPr>
          <p:cNvSpPr/>
          <p:nvPr/>
        </p:nvSpPr>
        <p:spPr>
          <a:xfrm>
            <a:off x="548640" y="3801619"/>
            <a:ext cx="1874520" cy="228600"/>
          </a:xfrm>
          <a:prstGeom prst="rect">
            <a:avLst/>
          </a:prstGeom>
          <a:noFill/>
          <a:ln/>
        </p:spPr>
        <p:txBody>
          <a:bodyPr wrap="square" lIns="0" tIns="0" rIns="0" bIns="0" rtlCol="0" anchor="ctr"/>
          <a:lstStyle/>
          <a:p>
            <a:pPr marL="0" indent="0">
              <a:buNone/>
            </a:pPr>
            <a:r>
              <a:rPr lang="en-US" sz="1200" dirty="0">
                <a:solidFill>
                  <a:srgbClr val="0A0A0A"/>
                </a:solidFill>
                <a:latin typeface="Arial" pitchFamily="34" charset="0"/>
                <a:ea typeface="Arial" pitchFamily="34" charset="-122"/>
                <a:cs typeface="Arial" pitchFamily="34" charset="-120"/>
              </a:rPr>
              <a:t>Perception-reality gap</a:t>
            </a:r>
            <a:endParaRPr lang="en-US" sz="1200" dirty="0"/>
          </a:p>
        </p:txBody>
      </p:sp>
      <p:sp>
        <p:nvSpPr>
          <p:cNvPr id="46" name="Text 5">
            <a:extLst>
              <a:ext uri="{FF2B5EF4-FFF2-40B4-BE49-F238E27FC236}">
                <a16:creationId xmlns:a16="http://schemas.microsoft.com/office/drawing/2014/main" id="{78E68FCE-BFB9-A647-71D1-FCA3712A7633}"/>
              </a:ext>
            </a:extLst>
          </p:cNvPr>
          <p:cNvSpPr/>
          <p:nvPr/>
        </p:nvSpPr>
        <p:spPr>
          <a:xfrm>
            <a:off x="548640" y="4098799"/>
            <a:ext cx="1874520" cy="406908"/>
          </a:xfrm>
          <a:prstGeom prst="rect">
            <a:avLst/>
          </a:prstGeom>
          <a:noFill/>
          <a:ln/>
        </p:spPr>
        <p:txBody>
          <a:bodyPr wrap="square" lIns="0" tIns="0" rIns="0" bIns="0" rtlCol="0" anchor="t"/>
          <a:lstStyle/>
          <a:p>
            <a:pPr marL="0" indent="0">
              <a:lnSpc>
                <a:spcPct val="130000"/>
              </a:lnSpc>
              <a:buNone/>
            </a:pPr>
            <a:r>
              <a:rPr lang="en-US" sz="850" dirty="0">
                <a:solidFill>
                  <a:srgbClr val="404040"/>
                </a:solidFill>
                <a:latin typeface="Arial" pitchFamily="34" charset="0"/>
                <a:ea typeface="Arial" pitchFamily="34" charset="-122"/>
                <a:cs typeface="Arial" pitchFamily="34" charset="-120"/>
              </a:rPr>
              <a:t>Perceived: 20% speedup. Measured: 19% slower. Sincere belief.</a:t>
            </a:r>
            <a:endParaRPr lang="en-US" sz="850" dirty="0"/>
          </a:p>
        </p:txBody>
      </p:sp>
      <p:sp>
        <p:nvSpPr>
          <p:cNvPr id="47" name="Text 6">
            <a:extLst>
              <a:ext uri="{FF2B5EF4-FFF2-40B4-BE49-F238E27FC236}">
                <a16:creationId xmlns:a16="http://schemas.microsoft.com/office/drawing/2014/main" id="{92AD53C8-16F2-A0F5-D0FC-7DA945285A8C}"/>
              </a:ext>
            </a:extLst>
          </p:cNvPr>
          <p:cNvSpPr/>
          <p:nvPr/>
        </p:nvSpPr>
        <p:spPr>
          <a:xfrm>
            <a:off x="548640" y="4620007"/>
            <a:ext cx="1874520" cy="182880"/>
          </a:xfrm>
          <a:prstGeom prst="rect">
            <a:avLst/>
          </a:prstGeom>
          <a:noFill/>
          <a:ln/>
        </p:spPr>
        <p:txBody>
          <a:bodyPr wrap="square" lIns="0" tIns="0" rIns="0" bIns="0" rtlCol="0" anchor="ctr"/>
          <a:lstStyle/>
          <a:p>
            <a:pPr marL="0" indent="0">
              <a:buNone/>
            </a:pPr>
            <a:r>
              <a:rPr lang="en-US" sz="800" dirty="0">
                <a:latin typeface="Arial" pitchFamily="34" charset="0"/>
                <a:ea typeface="Arial" pitchFamily="34" charset="-122"/>
                <a:cs typeface="Arial" pitchFamily="34" charset="-120"/>
              </a:rPr>
              <a:t>METR 2025 (RCT, N=16)</a:t>
            </a:r>
            <a:endParaRPr lang="en-US" sz="800" dirty="0"/>
          </a:p>
        </p:txBody>
      </p:sp>
      <p:sp>
        <p:nvSpPr>
          <p:cNvPr id="49" name="Shape 12">
            <a:extLst>
              <a:ext uri="{FF2B5EF4-FFF2-40B4-BE49-F238E27FC236}">
                <a16:creationId xmlns:a16="http://schemas.microsoft.com/office/drawing/2014/main" id="{720927C7-EA32-5110-791D-B07CA876BB14}"/>
              </a:ext>
            </a:extLst>
          </p:cNvPr>
          <p:cNvSpPr/>
          <p:nvPr/>
        </p:nvSpPr>
        <p:spPr>
          <a:xfrm>
            <a:off x="2606040" y="3241548"/>
            <a:ext cx="1874520" cy="27432"/>
          </a:xfrm>
          <a:prstGeom prst="rect">
            <a:avLst/>
          </a:prstGeom>
          <a:solidFill>
            <a:srgbClr val="0A0A0A"/>
          </a:solidFill>
          <a:ln/>
        </p:spPr>
        <p:txBody>
          <a:bodyPr/>
          <a:lstStyle/>
          <a:p>
            <a:endParaRPr lang="en-US"/>
          </a:p>
        </p:txBody>
      </p:sp>
      <p:sp>
        <p:nvSpPr>
          <p:cNvPr id="50" name="Text 13">
            <a:extLst>
              <a:ext uri="{FF2B5EF4-FFF2-40B4-BE49-F238E27FC236}">
                <a16:creationId xmlns:a16="http://schemas.microsoft.com/office/drawing/2014/main" id="{420EC562-5425-E17A-E77F-789849225698}"/>
              </a:ext>
            </a:extLst>
          </p:cNvPr>
          <p:cNvSpPr/>
          <p:nvPr/>
        </p:nvSpPr>
        <p:spPr>
          <a:xfrm>
            <a:off x="2606040" y="3362706"/>
            <a:ext cx="1874520" cy="365760"/>
          </a:xfrm>
          <a:prstGeom prst="rect">
            <a:avLst/>
          </a:prstGeom>
          <a:noFill/>
          <a:ln/>
        </p:spPr>
        <p:txBody>
          <a:bodyPr wrap="square" lIns="0" tIns="0" rIns="0" bIns="0" rtlCol="0" anchor="ctr"/>
          <a:lstStyle/>
          <a:p>
            <a:pPr marL="0" indent="0">
              <a:buNone/>
            </a:pPr>
            <a:r>
              <a:rPr lang="en-US" sz="2800" dirty="0">
                <a:solidFill>
                  <a:srgbClr val="DC2626"/>
                </a:solidFill>
                <a:latin typeface="Arial" pitchFamily="34" charset="0"/>
                <a:ea typeface="Arial" pitchFamily="34" charset="-122"/>
                <a:cs typeface="Arial" pitchFamily="34" charset="-120"/>
              </a:rPr>
              <a:t>75%</a:t>
            </a:r>
            <a:endParaRPr lang="en-US" sz="2800" dirty="0"/>
          </a:p>
        </p:txBody>
      </p:sp>
      <p:sp>
        <p:nvSpPr>
          <p:cNvPr id="51" name="Text 14">
            <a:extLst>
              <a:ext uri="{FF2B5EF4-FFF2-40B4-BE49-F238E27FC236}">
                <a16:creationId xmlns:a16="http://schemas.microsoft.com/office/drawing/2014/main" id="{910C7A80-4ABD-D54E-BC11-26B40264BA3A}"/>
              </a:ext>
            </a:extLst>
          </p:cNvPr>
          <p:cNvSpPr/>
          <p:nvPr/>
        </p:nvSpPr>
        <p:spPr>
          <a:xfrm>
            <a:off x="2606040" y="3815335"/>
            <a:ext cx="1874520" cy="228600"/>
          </a:xfrm>
          <a:prstGeom prst="rect">
            <a:avLst/>
          </a:prstGeom>
          <a:noFill/>
          <a:ln/>
        </p:spPr>
        <p:txBody>
          <a:bodyPr wrap="square" lIns="0" tIns="0" rIns="0" bIns="0" rtlCol="0" anchor="ctr"/>
          <a:lstStyle/>
          <a:p>
            <a:pPr marL="0" indent="0">
              <a:buNone/>
            </a:pPr>
            <a:r>
              <a:rPr lang="en-US" sz="1200" dirty="0">
                <a:solidFill>
                  <a:srgbClr val="0A0A0A"/>
                </a:solidFill>
                <a:latin typeface="Arial" pitchFamily="34" charset="0"/>
                <a:ea typeface="Arial" pitchFamily="34" charset="-122"/>
                <a:cs typeface="Arial" pitchFamily="34" charset="-120"/>
              </a:rPr>
              <a:t>Scaffolded, not internalized</a:t>
            </a:r>
            <a:endParaRPr lang="en-US" sz="1200" dirty="0"/>
          </a:p>
        </p:txBody>
      </p:sp>
      <p:sp>
        <p:nvSpPr>
          <p:cNvPr id="52" name="Text 15">
            <a:extLst>
              <a:ext uri="{FF2B5EF4-FFF2-40B4-BE49-F238E27FC236}">
                <a16:creationId xmlns:a16="http://schemas.microsoft.com/office/drawing/2014/main" id="{9B94D913-33F2-4947-7A71-7CC00D772F75}"/>
              </a:ext>
            </a:extLst>
          </p:cNvPr>
          <p:cNvSpPr/>
          <p:nvPr/>
        </p:nvSpPr>
        <p:spPr>
          <a:xfrm>
            <a:off x="2606040" y="4112515"/>
            <a:ext cx="1874520" cy="406908"/>
          </a:xfrm>
          <a:prstGeom prst="rect">
            <a:avLst/>
          </a:prstGeom>
          <a:noFill/>
          <a:ln/>
        </p:spPr>
        <p:txBody>
          <a:bodyPr wrap="square" lIns="0" tIns="0" rIns="0" bIns="0" rtlCol="0" anchor="t"/>
          <a:lstStyle/>
          <a:p>
            <a:pPr marL="0" indent="0">
              <a:lnSpc>
                <a:spcPct val="130000"/>
              </a:lnSpc>
              <a:buNone/>
            </a:pPr>
            <a:r>
              <a:rPr lang="en-US" sz="850" dirty="0">
                <a:solidFill>
                  <a:srgbClr val="404040"/>
                </a:solidFill>
                <a:latin typeface="Arial" pitchFamily="34" charset="0"/>
                <a:ea typeface="Arial" pitchFamily="34" charset="-122"/>
                <a:cs typeface="Arial" pitchFamily="34" charset="-120"/>
              </a:rPr>
              <a:t>AI closed 75% of education gap. Gap reappeared in full when AI removed.</a:t>
            </a:r>
            <a:endParaRPr lang="en-US" sz="850" dirty="0"/>
          </a:p>
        </p:txBody>
      </p:sp>
      <p:sp>
        <p:nvSpPr>
          <p:cNvPr id="53" name="Text 16">
            <a:extLst>
              <a:ext uri="{FF2B5EF4-FFF2-40B4-BE49-F238E27FC236}">
                <a16:creationId xmlns:a16="http://schemas.microsoft.com/office/drawing/2014/main" id="{3ABB12AC-6C86-FF3F-1CCB-2886D66A2533}"/>
              </a:ext>
            </a:extLst>
          </p:cNvPr>
          <p:cNvSpPr/>
          <p:nvPr/>
        </p:nvSpPr>
        <p:spPr>
          <a:xfrm>
            <a:off x="2606040" y="4633723"/>
            <a:ext cx="1874520" cy="182880"/>
          </a:xfrm>
          <a:prstGeom prst="rect">
            <a:avLst/>
          </a:prstGeom>
          <a:noFill/>
          <a:ln/>
        </p:spPr>
        <p:txBody>
          <a:bodyPr wrap="square" lIns="0" tIns="0" rIns="0" bIns="0" rtlCol="0" anchor="ctr"/>
          <a:lstStyle/>
          <a:p>
            <a:r>
              <a:rPr lang="en-US" sz="800" dirty="0">
                <a:latin typeface="Arial" pitchFamily="34" charset="0"/>
                <a:ea typeface="Arial" pitchFamily="34" charset="-122"/>
                <a:cs typeface="Arial" pitchFamily="34" charset="-120"/>
              </a:rPr>
              <a:t>Cruces et al. 2026 (NBER, , N=1,174)</a:t>
            </a:r>
            <a:endParaRPr lang="en-US" sz="800" dirty="0"/>
          </a:p>
        </p:txBody>
      </p:sp>
      <p:sp>
        <p:nvSpPr>
          <p:cNvPr id="55" name="Shape 17">
            <a:extLst>
              <a:ext uri="{FF2B5EF4-FFF2-40B4-BE49-F238E27FC236}">
                <a16:creationId xmlns:a16="http://schemas.microsoft.com/office/drawing/2014/main" id="{E3360E38-21DF-7E02-C5D8-8CC7A970D6C7}"/>
              </a:ext>
            </a:extLst>
          </p:cNvPr>
          <p:cNvSpPr/>
          <p:nvPr/>
        </p:nvSpPr>
        <p:spPr>
          <a:xfrm>
            <a:off x="4663440" y="3245518"/>
            <a:ext cx="1874520" cy="27432"/>
          </a:xfrm>
          <a:prstGeom prst="rect">
            <a:avLst/>
          </a:prstGeom>
          <a:solidFill>
            <a:srgbClr val="0A0A0A"/>
          </a:solidFill>
          <a:ln/>
        </p:spPr>
        <p:txBody>
          <a:bodyPr/>
          <a:lstStyle/>
          <a:p>
            <a:endParaRPr lang="en-US"/>
          </a:p>
        </p:txBody>
      </p:sp>
      <p:sp>
        <p:nvSpPr>
          <p:cNvPr id="56" name="Text 19">
            <a:extLst>
              <a:ext uri="{FF2B5EF4-FFF2-40B4-BE49-F238E27FC236}">
                <a16:creationId xmlns:a16="http://schemas.microsoft.com/office/drawing/2014/main" id="{10203D57-760F-BBCF-D7D6-C4A2F33CC462}"/>
              </a:ext>
            </a:extLst>
          </p:cNvPr>
          <p:cNvSpPr/>
          <p:nvPr/>
        </p:nvSpPr>
        <p:spPr>
          <a:xfrm>
            <a:off x="4663440" y="3819305"/>
            <a:ext cx="1874520" cy="228600"/>
          </a:xfrm>
          <a:prstGeom prst="rect">
            <a:avLst/>
          </a:prstGeom>
          <a:noFill/>
          <a:ln/>
        </p:spPr>
        <p:txBody>
          <a:bodyPr wrap="square" lIns="0" tIns="0" rIns="0" bIns="0" rtlCol="0" anchor="ctr"/>
          <a:lstStyle/>
          <a:p>
            <a:pPr marL="0" indent="0">
              <a:buNone/>
            </a:pPr>
            <a:r>
              <a:rPr lang="en-US" sz="1200" dirty="0">
                <a:solidFill>
                  <a:srgbClr val="0A0A0A"/>
                </a:solidFill>
                <a:latin typeface="Arial" pitchFamily="34" charset="0"/>
                <a:ea typeface="Arial" pitchFamily="34" charset="-122"/>
                <a:cs typeface="Arial" pitchFamily="34" charset="-120"/>
              </a:rPr>
              <a:t>Causal reasoning degrades</a:t>
            </a:r>
            <a:endParaRPr lang="en-US" sz="1200" dirty="0"/>
          </a:p>
        </p:txBody>
      </p:sp>
      <p:sp>
        <p:nvSpPr>
          <p:cNvPr id="57" name="Text 20">
            <a:extLst>
              <a:ext uri="{FF2B5EF4-FFF2-40B4-BE49-F238E27FC236}">
                <a16:creationId xmlns:a16="http://schemas.microsoft.com/office/drawing/2014/main" id="{7329958A-D73D-932A-18DD-6CB70E207EF5}"/>
              </a:ext>
            </a:extLst>
          </p:cNvPr>
          <p:cNvSpPr/>
          <p:nvPr/>
        </p:nvSpPr>
        <p:spPr>
          <a:xfrm>
            <a:off x="4663440" y="4116485"/>
            <a:ext cx="1874520" cy="406908"/>
          </a:xfrm>
          <a:prstGeom prst="rect">
            <a:avLst/>
          </a:prstGeom>
          <a:noFill/>
          <a:ln/>
        </p:spPr>
        <p:txBody>
          <a:bodyPr wrap="square" lIns="0" tIns="0" rIns="0" bIns="0" rtlCol="0" anchor="t"/>
          <a:lstStyle/>
          <a:p>
            <a:pPr marL="0" indent="0">
              <a:lnSpc>
                <a:spcPct val="130000"/>
              </a:lnSpc>
              <a:buNone/>
            </a:pPr>
            <a:r>
              <a:rPr lang="en-US" sz="850" dirty="0">
                <a:solidFill>
                  <a:srgbClr val="404040"/>
                </a:solidFill>
                <a:latin typeface="Arial" pitchFamily="34" charset="0"/>
                <a:ea typeface="Arial" pitchFamily="34" charset="-122"/>
                <a:cs typeface="Arial" pitchFamily="34" charset="-120"/>
              </a:rPr>
              <a:t>ML predictions improve outputs while degrading causal reasoning capacity.</a:t>
            </a:r>
            <a:endParaRPr lang="en-US" sz="850" dirty="0"/>
          </a:p>
        </p:txBody>
      </p:sp>
      <p:sp>
        <p:nvSpPr>
          <p:cNvPr id="59" name="Down Arrow 58">
            <a:extLst>
              <a:ext uri="{FF2B5EF4-FFF2-40B4-BE49-F238E27FC236}">
                <a16:creationId xmlns:a16="http://schemas.microsoft.com/office/drawing/2014/main" id="{A8FBB354-C55F-7E8E-75B6-6922F3C73A59}"/>
              </a:ext>
            </a:extLst>
          </p:cNvPr>
          <p:cNvSpPr/>
          <p:nvPr/>
        </p:nvSpPr>
        <p:spPr>
          <a:xfrm>
            <a:off x="4663440" y="3396217"/>
            <a:ext cx="205740" cy="334755"/>
          </a:xfrm>
          <a:prstGeom prst="downArrow">
            <a:avLst>
              <a:gd name="adj1" fmla="val 20754"/>
              <a:gd name="adj2" fmla="val 75068"/>
            </a:avLst>
          </a:prstGeom>
          <a:solidFill>
            <a:srgbClr val="DC25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Shape 37">
            <a:extLst>
              <a:ext uri="{FF2B5EF4-FFF2-40B4-BE49-F238E27FC236}">
                <a16:creationId xmlns:a16="http://schemas.microsoft.com/office/drawing/2014/main" id="{E178846C-36CE-4793-F0E8-BE0494439DAE}"/>
              </a:ext>
            </a:extLst>
          </p:cNvPr>
          <p:cNvSpPr/>
          <p:nvPr/>
        </p:nvSpPr>
        <p:spPr>
          <a:xfrm rot="5400000" flipV="1">
            <a:off x="-457673" y="1993074"/>
            <a:ext cx="1575054" cy="217814"/>
          </a:xfrm>
          <a:prstGeom prst="rect">
            <a:avLst/>
          </a:prstGeom>
          <a:solidFill>
            <a:srgbClr val="DC2525">
              <a:alpha val="9804"/>
            </a:srgbClr>
          </a:solidFill>
          <a:ln/>
        </p:spPr>
        <p:txBody>
          <a:bodyPr lIns="0" tIns="0" rIns="0" bIns="0" anchor="ctr"/>
          <a:lstStyle/>
          <a:p>
            <a:pPr algn="ctr">
              <a:lnSpc>
                <a:spcPct val="120000"/>
              </a:lnSpc>
            </a:pPr>
            <a:r>
              <a:rPr lang="en-US" sz="800" dirty="0">
                <a:solidFill>
                  <a:schemeClr val="tx1">
                    <a:lumMod val="65000"/>
                    <a:lumOff val="35000"/>
                  </a:schemeClr>
                </a:solidFill>
                <a:latin typeface="Arial" panose="020B0604020202020204" pitchFamily="34" charset="0"/>
                <a:cs typeface="Arial" panose="020B0604020202020204" pitchFamily="34" charset="0"/>
              </a:rPr>
              <a:t>The proxy problem exists</a:t>
            </a:r>
          </a:p>
        </p:txBody>
      </p:sp>
      <p:sp>
        <p:nvSpPr>
          <p:cNvPr id="64" name="Shape 37">
            <a:extLst>
              <a:ext uri="{FF2B5EF4-FFF2-40B4-BE49-F238E27FC236}">
                <a16:creationId xmlns:a16="http://schemas.microsoft.com/office/drawing/2014/main" id="{348CB777-684A-3BC3-BE6C-1D6250F71629}"/>
              </a:ext>
            </a:extLst>
          </p:cNvPr>
          <p:cNvSpPr/>
          <p:nvPr/>
        </p:nvSpPr>
        <p:spPr>
          <a:xfrm rot="5400000" flipV="1">
            <a:off x="-457673" y="3905957"/>
            <a:ext cx="1575054" cy="217814"/>
          </a:xfrm>
          <a:prstGeom prst="rect">
            <a:avLst/>
          </a:prstGeom>
          <a:solidFill>
            <a:srgbClr val="DC2525">
              <a:alpha val="9804"/>
            </a:srgbClr>
          </a:solidFill>
          <a:ln/>
        </p:spPr>
        <p:txBody>
          <a:bodyPr lIns="0" tIns="0" rIns="0" bIns="0" anchor="ctr"/>
          <a:lstStyle/>
          <a:p>
            <a:pPr algn="ctr">
              <a:lnSpc>
                <a:spcPct val="120000"/>
              </a:lnSpc>
            </a:pPr>
            <a:r>
              <a:rPr lang="en-US" sz="800" dirty="0">
                <a:solidFill>
                  <a:schemeClr val="tx1">
                    <a:lumMod val="65000"/>
                    <a:lumOff val="35000"/>
                  </a:schemeClr>
                </a:solidFill>
                <a:latin typeface="Arial" panose="020B0604020202020204" pitchFamily="34" charset="0"/>
                <a:cs typeface="Arial" panose="020B0604020202020204" pitchFamily="34" charset="0"/>
              </a:rPr>
              <a:t>Engagement makes it worse</a:t>
            </a:r>
          </a:p>
        </p:txBody>
      </p:sp>
      <p:sp>
        <p:nvSpPr>
          <p:cNvPr id="65" name="Text 21">
            <a:extLst>
              <a:ext uri="{FF2B5EF4-FFF2-40B4-BE49-F238E27FC236}">
                <a16:creationId xmlns:a16="http://schemas.microsoft.com/office/drawing/2014/main" id="{6F62BAFD-6465-07D1-70B0-B694F87F4294}"/>
              </a:ext>
            </a:extLst>
          </p:cNvPr>
          <p:cNvSpPr/>
          <p:nvPr/>
        </p:nvSpPr>
        <p:spPr>
          <a:xfrm>
            <a:off x="4663440" y="4619511"/>
            <a:ext cx="1927860" cy="182880"/>
          </a:xfrm>
          <a:prstGeom prst="rect">
            <a:avLst/>
          </a:prstGeom>
          <a:noFill/>
          <a:ln/>
        </p:spPr>
        <p:txBody>
          <a:bodyPr wrap="square" lIns="0" tIns="0" rIns="0" bIns="0" rtlCol="0" anchor="ctr"/>
          <a:lstStyle/>
          <a:p>
            <a:pPr marL="0" indent="0">
              <a:buNone/>
            </a:pPr>
            <a:r>
              <a:rPr lang="en-US" sz="800" dirty="0">
                <a:latin typeface="Arial" pitchFamily="34" charset="0"/>
                <a:ea typeface="Arial" pitchFamily="34" charset="-122"/>
                <a:cs typeface="Arial" pitchFamily="34" charset="-120"/>
              </a:rPr>
              <a:t>Kang and Kim 2025 (Org Science, N=97*)</a:t>
            </a:r>
            <a:endParaRPr lang="en-US" sz="800" dirty="0"/>
          </a:p>
        </p:txBody>
      </p:sp>
      <p:sp>
        <p:nvSpPr>
          <p:cNvPr id="66" name="Text 21">
            <a:extLst>
              <a:ext uri="{FF2B5EF4-FFF2-40B4-BE49-F238E27FC236}">
                <a16:creationId xmlns:a16="http://schemas.microsoft.com/office/drawing/2014/main" id="{77A5472B-93AD-14A1-22E6-1F2436CC311F}"/>
              </a:ext>
            </a:extLst>
          </p:cNvPr>
          <p:cNvSpPr/>
          <p:nvPr/>
        </p:nvSpPr>
        <p:spPr>
          <a:xfrm>
            <a:off x="4663440" y="4869828"/>
            <a:ext cx="1927860" cy="182880"/>
          </a:xfrm>
          <a:prstGeom prst="rect">
            <a:avLst/>
          </a:prstGeom>
          <a:noFill/>
          <a:ln/>
        </p:spPr>
        <p:txBody>
          <a:bodyPr wrap="square" lIns="0" tIns="0" rIns="0" bIns="0" rtlCol="0" anchor="ctr"/>
          <a:lstStyle/>
          <a:p>
            <a:pPr marL="0" indent="0">
              <a:buNone/>
            </a:pPr>
            <a:r>
              <a:rPr lang="en-US" sz="800" dirty="0">
                <a:solidFill>
                  <a:schemeClr val="bg1">
                    <a:lumMod val="75000"/>
                  </a:schemeClr>
                </a:solidFill>
                <a:latin typeface="Arial" pitchFamily="34" charset="0"/>
                <a:ea typeface="Arial" pitchFamily="34" charset="-122"/>
                <a:cs typeface="Arial" pitchFamily="34" charset="-120"/>
              </a:rPr>
              <a:t>*N=97 analysts (1,780 decisions)</a:t>
            </a:r>
            <a:endParaRPr lang="en-US" sz="800" dirty="0">
              <a:solidFill>
                <a:schemeClr val="bg1">
                  <a:lumMod val="75000"/>
                </a:schemeClr>
              </a:solidFill>
            </a:endParaRPr>
          </a:p>
        </p:txBody>
      </p:sp>
    </p:spTree>
    <p:extLst>
      <p:ext uri="{BB962C8B-B14F-4D97-AF65-F5344CB8AC3E}">
        <p14:creationId xmlns:p14="http://schemas.microsoft.com/office/powerpoint/2010/main" val="15565651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4" name="Text 2"/>
          <p:cNvSpPr/>
          <p:nvPr/>
        </p:nvSpPr>
        <p:spPr>
          <a:xfrm>
            <a:off x="548641" y="1096904"/>
            <a:ext cx="2195264" cy="568801"/>
          </a:xfrm>
          <a:prstGeom prst="rect">
            <a:avLst/>
          </a:prstGeom>
          <a:noFill/>
          <a:ln/>
        </p:spPr>
        <p:txBody>
          <a:bodyPr wrap="square" lIns="0" tIns="0" rIns="0" bIns="0" rtlCol="0" anchor="t"/>
          <a:lstStyle/>
          <a:p>
            <a:pPr>
              <a:lnSpc>
                <a:spcPct val="120000"/>
              </a:lnSpc>
            </a:pPr>
            <a:r>
              <a:rPr lang="en-US" sz="1000" dirty="0">
                <a:solidFill>
                  <a:srgbClr val="DC2626"/>
                </a:solidFill>
                <a:latin typeface="Arial" pitchFamily="34" charset="0"/>
                <a:ea typeface="Arial" pitchFamily="34" charset="-122"/>
                <a:cs typeface="Arial" pitchFamily="34" charset="-120"/>
              </a:rPr>
              <a:t>Existing Accounts</a:t>
            </a:r>
            <a:endParaRPr lang="en-US" sz="1000" dirty="0"/>
          </a:p>
          <a:p>
            <a:pPr marL="0" indent="0">
              <a:lnSpc>
                <a:spcPct val="120000"/>
              </a:lnSpc>
              <a:buNone/>
            </a:pPr>
            <a:r>
              <a:rPr lang="en-US" sz="1000" dirty="0">
                <a:solidFill>
                  <a:srgbClr val="0A0A0A"/>
                </a:solidFill>
                <a:latin typeface="Arial" pitchFamily="34" charset="0"/>
                <a:ea typeface="Arial" pitchFamily="34" charset="-122"/>
                <a:cs typeface="Arial" pitchFamily="34" charset="-120"/>
              </a:rPr>
              <a:t>Each explains part of the pattern, not how it is produced.</a:t>
            </a:r>
            <a:endParaRPr lang="en-US" sz="1000" dirty="0"/>
          </a:p>
        </p:txBody>
      </p:sp>
      <p:sp>
        <p:nvSpPr>
          <p:cNvPr id="6" name="Text 4"/>
          <p:cNvSpPr/>
          <p:nvPr/>
        </p:nvSpPr>
        <p:spPr>
          <a:xfrm>
            <a:off x="548641" y="1787278"/>
            <a:ext cx="2195264" cy="2596896"/>
          </a:xfrm>
          <a:prstGeom prst="rect">
            <a:avLst/>
          </a:prstGeom>
          <a:noFill/>
          <a:ln/>
        </p:spPr>
        <p:txBody>
          <a:bodyPr wrap="square" lIns="0" tIns="0" rIns="0" bIns="0" rtlCol="0" anchor="t"/>
          <a:lstStyle/>
          <a:p>
            <a:pPr>
              <a:lnSpc>
                <a:spcPct val="130000"/>
              </a:lnSpc>
            </a:pPr>
            <a:r>
              <a:rPr lang="en-US" sz="800" b="1" dirty="0">
                <a:solidFill>
                  <a:srgbClr val="0A0A0A"/>
                </a:solidFill>
                <a:latin typeface="Arial" pitchFamily="34" charset="0"/>
                <a:ea typeface="Arial" pitchFamily="34" charset="-122"/>
                <a:cs typeface="Arial" pitchFamily="34" charset="-120"/>
              </a:rPr>
              <a:t>Institutional logics</a:t>
            </a:r>
            <a:endParaRPr lang="en-US" sz="800" b="1" dirty="0"/>
          </a:p>
          <a:p>
            <a:pPr marL="0" indent="0">
              <a:lnSpc>
                <a:spcPct val="130000"/>
              </a:lnSpc>
              <a:buNone/>
            </a:pPr>
            <a:r>
              <a:rPr lang="en-US" sz="800" dirty="0">
                <a:solidFill>
                  <a:srgbClr val="404040"/>
                </a:solidFill>
                <a:latin typeface="Arial" pitchFamily="34" charset="0"/>
                <a:ea typeface="Arial" pitchFamily="34" charset="-122"/>
                <a:cs typeface="Arial" pitchFamily="34" charset="-120"/>
              </a:rPr>
              <a:t>Does not ask whether the technology constitutes the confirming evidence that selects between logics.</a:t>
            </a:r>
          </a:p>
          <a:p>
            <a:pPr marL="0" indent="0">
              <a:lnSpc>
                <a:spcPct val="130000"/>
              </a:lnSpc>
              <a:buNone/>
            </a:pPr>
            <a:endParaRPr lang="en-US" sz="800" dirty="0">
              <a:solidFill>
                <a:srgbClr val="404040"/>
              </a:solidFill>
              <a:latin typeface="Arial" pitchFamily="34" charset="0"/>
              <a:cs typeface="Arial" pitchFamily="34" charset="-120"/>
            </a:endParaRPr>
          </a:p>
          <a:p>
            <a:pPr>
              <a:lnSpc>
                <a:spcPct val="130000"/>
              </a:lnSpc>
            </a:pPr>
            <a:r>
              <a:rPr lang="en-US" sz="800" b="1" dirty="0">
                <a:solidFill>
                  <a:srgbClr val="0A0A0A"/>
                </a:solidFill>
                <a:latin typeface="Arial" pitchFamily="34" charset="0"/>
                <a:ea typeface="Arial" pitchFamily="34" charset="-122"/>
                <a:cs typeface="Arial" pitchFamily="34" charset="-120"/>
              </a:rPr>
              <a:t>Sociomateriality</a:t>
            </a:r>
            <a:endParaRPr lang="en-US" sz="800" b="1" dirty="0"/>
          </a:p>
          <a:p>
            <a:pPr>
              <a:lnSpc>
                <a:spcPct val="130000"/>
              </a:lnSpc>
            </a:pPr>
            <a:r>
              <a:rPr lang="en-US" sz="800" dirty="0">
                <a:solidFill>
                  <a:srgbClr val="404040"/>
                </a:solidFill>
                <a:latin typeface="Arial" pitchFamily="34" charset="0"/>
                <a:ea typeface="Arial" pitchFamily="34" charset="-122"/>
                <a:cs typeface="Arial" pitchFamily="34" charset="-120"/>
              </a:rPr>
              <a:t>Assumes practitioners can evaluate their own reconstitution using unaffected criteria.</a:t>
            </a:r>
          </a:p>
          <a:p>
            <a:pPr>
              <a:lnSpc>
                <a:spcPct val="130000"/>
              </a:lnSpc>
            </a:pPr>
            <a:endParaRPr lang="en-US" sz="800" dirty="0">
              <a:solidFill>
                <a:srgbClr val="404040"/>
              </a:solidFill>
              <a:latin typeface="Arial" pitchFamily="34" charset="0"/>
              <a:cs typeface="Arial" pitchFamily="34" charset="-120"/>
            </a:endParaRPr>
          </a:p>
          <a:p>
            <a:pPr>
              <a:lnSpc>
                <a:spcPct val="130000"/>
              </a:lnSpc>
            </a:pPr>
            <a:r>
              <a:rPr lang="en-US" sz="800" b="1" dirty="0">
                <a:solidFill>
                  <a:srgbClr val="0A0A0A"/>
                </a:solidFill>
                <a:latin typeface="Arial" pitchFamily="34" charset="0"/>
                <a:ea typeface="Arial" pitchFamily="34" charset="-122"/>
                <a:cs typeface="Arial" pitchFamily="34" charset="-120"/>
              </a:rPr>
              <a:t>Dynamic capabilities</a:t>
            </a:r>
            <a:endParaRPr lang="en-US" sz="800" b="1" dirty="0"/>
          </a:p>
          <a:p>
            <a:pPr>
              <a:lnSpc>
                <a:spcPct val="130000"/>
              </a:lnSpc>
            </a:pPr>
            <a:r>
              <a:rPr lang="en-US" sz="800" dirty="0">
                <a:solidFill>
                  <a:srgbClr val="404040"/>
                </a:solidFill>
                <a:latin typeface="Arial" pitchFamily="34" charset="0"/>
                <a:ea typeface="Arial" pitchFamily="34" charset="-122"/>
                <a:cs typeface="Arial" pitchFamily="34" charset="-120"/>
              </a:rPr>
              <a:t>Assumes the sensing apparatus survives reconfiguration.</a:t>
            </a:r>
          </a:p>
          <a:p>
            <a:pPr>
              <a:lnSpc>
                <a:spcPct val="130000"/>
              </a:lnSpc>
            </a:pPr>
            <a:endParaRPr lang="en-US" sz="800" dirty="0">
              <a:solidFill>
                <a:srgbClr val="404040"/>
              </a:solidFill>
              <a:latin typeface="Arial" pitchFamily="34" charset="0"/>
              <a:cs typeface="Arial" pitchFamily="34" charset="-120"/>
            </a:endParaRPr>
          </a:p>
          <a:p>
            <a:pPr>
              <a:lnSpc>
                <a:spcPct val="130000"/>
              </a:lnSpc>
            </a:pPr>
            <a:r>
              <a:rPr lang="en-US" sz="800" b="1" dirty="0">
                <a:solidFill>
                  <a:srgbClr val="0A0A0A"/>
                </a:solidFill>
                <a:latin typeface="Arial" pitchFamily="34" charset="0"/>
                <a:ea typeface="Arial" pitchFamily="34" charset="-122"/>
                <a:cs typeface="Arial" pitchFamily="34" charset="-120"/>
              </a:rPr>
              <a:t>Goodhart's Law</a:t>
            </a:r>
            <a:endParaRPr lang="en-US" sz="800" b="1" dirty="0"/>
          </a:p>
          <a:p>
            <a:pPr>
              <a:lnSpc>
                <a:spcPct val="130000"/>
              </a:lnSpc>
            </a:pPr>
            <a:r>
              <a:rPr lang="en-US" sz="800" dirty="0">
                <a:solidFill>
                  <a:srgbClr val="404040"/>
                </a:solidFill>
                <a:latin typeface="Arial" pitchFamily="34" charset="0"/>
                <a:ea typeface="Arial" pitchFamily="34" charset="-122"/>
                <a:cs typeface="Arial" pitchFamily="34" charset="-120"/>
              </a:rPr>
              <a:t>Explains corruption through strategic gaming. The 39-point gap persists through sincere belief.</a:t>
            </a:r>
            <a:endParaRPr lang="en-US" sz="800" dirty="0"/>
          </a:p>
        </p:txBody>
      </p:sp>
      <p:sp>
        <p:nvSpPr>
          <p:cNvPr id="15" name="Text 13"/>
          <p:cNvSpPr/>
          <p:nvPr/>
        </p:nvSpPr>
        <p:spPr>
          <a:xfrm>
            <a:off x="3459292" y="1096904"/>
            <a:ext cx="2532399" cy="568800"/>
          </a:xfrm>
          <a:prstGeom prst="rect">
            <a:avLst/>
          </a:prstGeom>
          <a:noFill/>
          <a:ln/>
        </p:spPr>
        <p:txBody>
          <a:bodyPr wrap="square" lIns="0" tIns="0" rIns="0" bIns="0" rtlCol="0" anchor="t"/>
          <a:lstStyle/>
          <a:p>
            <a:pPr>
              <a:lnSpc>
                <a:spcPct val="120000"/>
              </a:lnSpc>
            </a:pPr>
            <a:r>
              <a:rPr lang="en-US" sz="1000" dirty="0">
                <a:solidFill>
                  <a:srgbClr val="DC2626"/>
                </a:solidFill>
                <a:latin typeface="Arial" panose="020B0604020202020204" pitchFamily="34" charset="0"/>
                <a:ea typeface="Arial" pitchFamily="34" charset="-122"/>
                <a:cs typeface="Arial" panose="020B0604020202020204" pitchFamily="34" charset="0"/>
              </a:rPr>
              <a:t>Integration Gap</a:t>
            </a:r>
            <a:endParaRPr lang="en-US" sz="1000" dirty="0">
              <a:latin typeface="Arial" panose="020B0604020202020204" pitchFamily="34" charset="0"/>
              <a:cs typeface="Arial" panose="020B0604020202020204" pitchFamily="34" charset="0"/>
            </a:endParaRPr>
          </a:p>
          <a:p>
            <a:pPr marL="0" indent="0">
              <a:lnSpc>
                <a:spcPct val="120000"/>
              </a:lnSpc>
              <a:buNone/>
            </a:pPr>
            <a:r>
              <a:rPr lang="en-US" sz="1000" dirty="0">
                <a:solidFill>
                  <a:srgbClr val="0A0A0A"/>
                </a:solidFill>
                <a:latin typeface="Arial" panose="020B0604020202020204" pitchFamily="34" charset="0"/>
                <a:ea typeface="Arial" pitchFamily="34" charset="-122"/>
                <a:cs typeface="Arial" panose="020B0604020202020204" pitchFamily="34" charset="0"/>
              </a:rPr>
              <a:t>No existing theory integrates all four conditions the evidence demands.</a:t>
            </a:r>
            <a:endParaRPr lang="en-US" sz="1000" dirty="0">
              <a:latin typeface="Arial" panose="020B0604020202020204" pitchFamily="34" charset="0"/>
              <a:cs typeface="Arial" panose="020B0604020202020204" pitchFamily="34" charset="0"/>
            </a:endParaRPr>
          </a:p>
        </p:txBody>
      </p:sp>
      <p:sp>
        <p:nvSpPr>
          <p:cNvPr id="16" name="Text 14"/>
          <p:cNvSpPr/>
          <p:nvPr/>
        </p:nvSpPr>
        <p:spPr>
          <a:xfrm>
            <a:off x="3459292" y="1787278"/>
            <a:ext cx="2486681" cy="2245226"/>
          </a:xfrm>
          <a:prstGeom prst="rect">
            <a:avLst/>
          </a:prstGeom>
          <a:noFill/>
          <a:ln/>
        </p:spPr>
        <p:txBody>
          <a:bodyPr wrap="square" lIns="0" tIns="0" rIns="0" bIns="0" rtlCol="0" anchor="t"/>
          <a:lstStyle/>
          <a:p>
            <a:pPr marL="228600" indent="-228600">
              <a:lnSpc>
                <a:spcPct val="135000"/>
              </a:lnSpc>
              <a:spcAft>
                <a:spcPts val="600"/>
              </a:spcAft>
              <a:buAutoNum type="arabicPeriod"/>
            </a:pPr>
            <a:r>
              <a:rPr lang="en-US" sz="800" dirty="0">
                <a:solidFill>
                  <a:srgbClr val="404040"/>
                </a:solidFill>
                <a:latin typeface="Arial" pitchFamily="34" charset="0"/>
                <a:ea typeface="Arial" pitchFamily="34" charset="-122"/>
                <a:cs typeface="Arial" pitchFamily="34" charset="-120"/>
              </a:rPr>
              <a:t>Technology constitutes new observables more legible than what the organization is accountable to</a:t>
            </a:r>
          </a:p>
          <a:p>
            <a:pPr marL="228600" indent="-228600">
              <a:lnSpc>
                <a:spcPct val="135000"/>
              </a:lnSpc>
              <a:spcAft>
                <a:spcPts val="600"/>
              </a:spcAft>
              <a:buFontTx/>
              <a:buAutoNum type="arabicPeriod"/>
            </a:pPr>
            <a:r>
              <a:rPr lang="en-US" sz="800" dirty="0">
                <a:solidFill>
                  <a:srgbClr val="404040"/>
                </a:solidFill>
                <a:latin typeface="Arial" pitchFamily="34" charset="0"/>
                <a:ea typeface="Arial" pitchFamily="34" charset="-122"/>
                <a:cs typeface="Arial" pitchFamily="34" charset="-120"/>
              </a:rPr>
              <a:t>Engagement transforms the evaluator such that pre-engagement criteria become structurally unreliable</a:t>
            </a:r>
          </a:p>
          <a:p>
            <a:pPr marL="228600" indent="-228600">
              <a:lnSpc>
                <a:spcPct val="135000"/>
              </a:lnSpc>
              <a:spcAft>
                <a:spcPts val="600"/>
              </a:spcAft>
              <a:buFontTx/>
              <a:buAutoNum type="arabicPeriod"/>
            </a:pPr>
            <a:r>
              <a:rPr lang="en-US" sz="800" dirty="0">
                <a:solidFill>
                  <a:srgbClr val="404040"/>
                </a:solidFill>
                <a:latin typeface="Arial" pitchFamily="34" charset="0"/>
                <a:ea typeface="Arial" pitchFamily="34" charset="-122"/>
                <a:cs typeface="Arial" pitchFamily="34" charset="-120"/>
              </a:rPr>
              <a:t>Institutional feedback reinforces proxy optimization through competing logic asymmetry</a:t>
            </a:r>
          </a:p>
          <a:p>
            <a:pPr marL="228600" indent="-228600">
              <a:lnSpc>
                <a:spcPct val="135000"/>
              </a:lnSpc>
              <a:spcAft>
                <a:spcPts val="600"/>
              </a:spcAft>
              <a:buFontTx/>
              <a:buAutoNum type="arabicPeriod"/>
            </a:pPr>
            <a:r>
              <a:rPr lang="en-US" sz="800" dirty="0">
                <a:solidFill>
                  <a:srgbClr val="404040"/>
                </a:solidFill>
                <a:latin typeface="Arial" pitchFamily="34" charset="0"/>
                <a:ea typeface="Arial" pitchFamily="34" charset="-122"/>
                <a:cs typeface="Arial" pitchFamily="34" charset="-120"/>
              </a:rPr>
              <a:t>Field-level discourse constitutes the evaluative frame before any organization tests it operationally</a:t>
            </a:r>
            <a:endParaRPr lang="en-US" sz="800" dirty="0"/>
          </a:p>
        </p:txBody>
      </p:sp>
      <p:sp>
        <p:nvSpPr>
          <p:cNvPr id="22" name="Text 20"/>
          <p:cNvSpPr/>
          <p:nvPr/>
        </p:nvSpPr>
        <p:spPr>
          <a:xfrm>
            <a:off x="6256327" y="1092892"/>
            <a:ext cx="2514600" cy="568799"/>
          </a:xfrm>
          <a:prstGeom prst="rect">
            <a:avLst/>
          </a:prstGeom>
          <a:noFill/>
          <a:ln/>
        </p:spPr>
        <p:txBody>
          <a:bodyPr wrap="square" lIns="0" tIns="0" rIns="0" bIns="0" rtlCol="0" anchor="t"/>
          <a:lstStyle/>
          <a:p>
            <a:pPr>
              <a:lnSpc>
                <a:spcPct val="120000"/>
              </a:lnSpc>
            </a:pPr>
            <a:r>
              <a:rPr lang="en-US" sz="1000" dirty="0">
                <a:solidFill>
                  <a:srgbClr val="DC2626"/>
                </a:solidFill>
                <a:latin typeface="Arial" panose="020B0604020202020204" pitchFamily="34" charset="0"/>
                <a:ea typeface="Arial" pitchFamily="34" charset="-122"/>
                <a:cs typeface="Arial" panose="020B0604020202020204" pitchFamily="34" charset="0"/>
              </a:rPr>
              <a:t>Theoretical Architecture</a:t>
            </a:r>
            <a:endParaRPr lang="en-US" sz="1000" dirty="0">
              <a:latin typeface="Arial" panose="020B0604020202020204" pitchFamily="34" charset="0"/>
              <a:cs typeface="Arial" panose="020B0604020202020204" pitchFamily="34" charset="0"/>
            </a:endParaRPr>
          </a:p>
          <a:p>
            <a:pPr marL="0" indent="0">
              <a:lnSpc>
                <a:spcPct val="120000"/>
              </a:lnSpc>
              <a:buNone/>
            </a:pPr>
            <a:r>
              <a:rPr lang="en-US" sz="1000" dirty="0">
                <a:solidFill>
                  <a:srgbClr val="0A0A0A"/>
                </a:solidFill>
                <a:latin typeface="Arial" panose="020B0604020202020204" pitchFamily="34" charset="0"/>
                <a:ea typeface="Arial" pitchFamily="34" charset="-122"/>
                <a:cs typeface="Arial" panose="020B0604020202020204" pitchFamily="34" charset="0"/>
              </a:rPr>
              <a:t>Four resources that reach the mechanism together, not independently.</a:t>
            </a:r>
            <a:endParaRPr lang="en-US" sz="1000" dirty="0">
              <a:latin typeface="Arial" panose="020B0604020202020204" pitchFamily="34" charset="0"/>
              <a:cs typeface="Arial" panose="020B0604020202020204" pitchFamily="34" charset="0"/>
            </a:endParaRPr>
          </a:p>
        </p:txBody>
      </p:sp>
      <p:sp>
        <p:nvSpPr>
          <p:cNvPr id="24" name="Text 22"/>
          <p:cNvSpPr/>
          <p:nvPr/>
        </p:nvSpPr>
        <p:spPr>
          <a:xfrm>
            <a:off x="6256327" y="1787278"/>
            <a:ext cx="2514600" cy="2596896"/>
          </a:xfrm>
          <a:prstGeom prst="rect">
            <a:avLst/>
          </a:prstGeom>
          <a:noFill/>
          <a:ln/>
        </p:spPr>
        <p:txBody>
          <a:bodyPr wrap="square" lIns="0" tIns="0" rIns="0" bIns="0" rtlCol="0" anchor="t"/>
          <a:lstStyle/>
          <a:p>
            <a:pPr>
              <a:lnSpc>
                <a:spcPct val="130000"/>
              </a:lnSpc>
            </a:pPr>
            <a:r>
              <a:rPr lang="en-US" sz="800" b="1" dirty="0">
                <a:solidFill>
                  <a:srgbClr val="0A0A0A"/>
                </a:solidFill>
                <a:latin typeface="Arial" pitchFamily="34" charset="0"/>
                <a:ea typeface="Arial" pitchFamily="34" charset="-122"/>
                <a:cs typeface="Arial" pitchFamily="34" charset="-120"/>
              </a:rPr>
              <a:t>Performativity </a:t>
            </a:r>
            <a:r>
              <a:rPr lang="en-US" sz="800" dirty="0">
                <a:solidFill>
                  <a:srgbClr val="6B6B6B"/>
                </a:solidFill>
                <a:latin typeface="Arial" pitchFamily="34" charset="0"/>
                <a:ea typeface="Arial" pitchFamily="34" charset="-122"/>
                <a:cs typeface="Arial" pitchFamily="34" charset="-120"/>
              </a:rPr>
              <a:t>(MacKenzie, Callon)</a:t>
            </a:r>
            <a:endParaRPr lang="en-US" sz="800" dirty="0"/>
          </a:p>
          <a:p>
            <a:pPr marL="0" indent="0">
              <a:lnSpc>
                <a:spcPct val="130000"/>
              </a:lnSpc>
              <a:buNone/>
            </a:pPr>
            <a:r>
              <a:rPr lang="en-US" sz="800" dirty="0">
                <a:solidFill>
                  <a:srgbClr val="404040"/>
                </a:solidFill>
                <a:latin typeface="Arial" pitchFamily="34" charset="0"/>
                <a:ea typeface="Arial" pitchFamily="34" charset="-122"/>
                <a:cs typeface="Arial" pitchFamily="34" charset="-120"/>
              </a:rPr>
              <a:t>Pre-legitimizes proxy metrics at the field level before any organization tests them.</a:t>
            </a:r>
          </a:p>
          <a:p>
            <a:pPr marL="0" indent="0">
              <a:lnSpc>
                <a:spcPct val="130000"/>
              </a:lnSpc>
              <a:buNone/>
            </a:pPr>
            <a:endParaRPr lang="en-US" sz="800" dirty="0">
              <a:solidFill>
                <a:srgbClr val="404040"/>
              </a:solidFill>
              <a:latin typeface="Arial" pitchFamily="34" charset="0"/>
              <a:cs typeface="Arial" pitchFamily="34" charset="-120"/>
            </a:endParaRPr>
          </a:p>
          <a:p>
            <a:pPr>
              <a:lnSpc>
                <a:spcPct val="130000"/>
              </a:lnSpc>
            </a:pPr>
            <a:r>
              <a:rPr lang="en-US" sz="800" b="1" dirty="0">
                <a:solidFill>
                  <a:srgbClr val="0A0A0A"/>
                </a:solidFill>
                <a:latin typeface="Arial" pitchFamily="34" charset="0"/>
                <a:ea typeface="Arial" pitchFamily="34" charset="-122"/>
                <a:cs typeface="Arial" pitchFamily="34" charset="-120"/>
              </a:rPr>
              <a:t>Form/function </a:t>
            </a:r>
            <a:r>
              <a:rPr lang="en-US" sz="800" dirty="0">
                <a:solidFill>
                  <a:srgbClr val="6B6B6B"/>
                </a:solidFill>
                <a:latin typeface="Arial" pitchFamily="34" charset="0"/>
                <a:ea typeface="Arial" pitchFamily="34" charset="-122"/>
                <a:cs typeface="Arial" pitchFamily="34" charset="-120"/>
              </a:rPr>
              <a:t>(Faulkner &amp; Runde)</a:t>
            </a:r>
          </a:p>
          <a:p>
            <a:pPr>
              <a:lnSpc>
                <a:spcPct val="130000"/>
              </a:lnSpc>
            </a:pPr>
            <a:r>
              <a:rPr lang="en-US" sz="800" dirty="0">
                <a:solidFill>
                  <a:srgbClr val="404040"/>
                </a:solidFill>
                <a:latin typeface="Arial" pitchFamily="34" charset="0"/>
                <a:ea typeface="Arial" pitchFamily="34" charset="-122"/>
                <a:cs typeface="Arial" pitchFamily="34" charset="-120"/>
              </a:rPr>
              <a:t>Fertile form enables positioning drift. Same tool, different proxy-criterion gaps.</a:t>
            </a:r>
          </a:p>
          <a:p>
            <a:pPr>
              <a:lnSpc>
                <a:spcPct val="130000"/>
              </a:lnSpc>
            </a:pPr>
            <a:endParaRPr lang="en-US" sz="800" dirty="0">
              <a:solidFill>
                <a:srgbClr val="404040"/>
              </a:solidFill>
              <a:latin typeface="Arial" pitchFamily="34" charset="0"/>
              <a:cs typeface="Arial" pitchFamily="34" charset="-120"/>
            </a:endParaRPr>
          </a:p>
          <a:p>
            <a:pPr>
              <a:lnSpc>
                <a:spcPct val="130000"/>
              </a:lnSpc>
            </a:pPr>
            <a:r>
              <a:rPr lang="en-US" sz="800" b="1" dirty="0">
                <a:solidFill>
                  <a:srgbClr val="0A0A0A"/>
                </a:solidFill>
                <a:latin typeface="Arial" pitchFamily="34" charset="0"/>
                <a:ea typeface="Arial" pitchFamily="34" charset="-122"/>
                <a:cs typeface="Arial" pitchFamily="34" charset="-120"/>
              </a:rPr>
              <a:t>Transformative experience </a:t>
            </a:r>
            <a:r>
              <a:rPr lang="en-US" sz="800" dirty="0">
                <a:solidFill>
                  <a:srgbClr val="6B6B6B"/>
                </a:solidFill>
                <a:latin typeface="Arial" pitchFamily="34" charset="0"/>
                <a:ea typeface="Arial" pitchFamily="34" charset="-122"/>
                <a:cs typeface="Arial" pitchFamily="34" charset="-120"/>
              </a:rPr>
              <a:t>(Paul)</a:t>
            </a:r>
          </a:p>
          <a:p>
            <a:pPr>
              <a:lnSpc>
                <a:spcPct val="130000"/>
              </a:lnSpc>
            </a:pPr>
            <a:r>
              <a:rPr lang="en-US" sz="800" dirty="0">
                <a:solidFill>
                  <a:srgbClr val="404040"/>
                </a:solidFill>
                <a:latin typeface="Arial" pitchFamily="34" charset="0"/>
                <a:ea typeface="Arial" pitchFamily="34" charset="-122"/>
                <a:cs typeface="Arial" pitchFamily="34" charset="-120"/>
              </a:rPr>
              <a:t>Pre-engagement evaluator is not the post-engagement evaluator.</a:t>
            </a:r>
          </a:p>
          <a:p>
            <a:pPr>
              <a:lnSpc>
                <a:spcPct val="130000"/>
              </a:lnSpc>
            </a:pPr>
            <a:endParaRPr lang="en-US" sz="800" dirty="0">
              <a:solidFill>
                <a:srgbClr val="404040"/>
              </a:solidFill>
              <a:latin typeface="Arial" pitchFamily="34" charset="0"/>
              <a:cs typeface="Arial" pitchFamily="34" charset="-120"/>
            </a:endParaRPr>
          </a:p>
          <a:p>
            <a:pPr>
              <a:lnSpc>
                <a:spcPct val="130000"/>
              </a:lnSpc>
            </a:pPr>
            <a:r>
              <a:rPr lang="en-US" sz="800" b="1" dirty="0">
                <a:solidFill>
                  <a:srgbClr val="0A0A0A"/>
                </a:solidFill>
                <a:latin typeface="Arial" pitchFamily="34" charset="0"/>
                <a:ea typeface="Arial" pitchFamily="34" charset="-122"/>
                <a:cs typeface="Arial" pitchFamily="34" charset="-120"/>
              </a:rPr>
              <a:t>Institutional logics </a:t>
            </a:r>
            <a:r>
              <a:rPr lang="en-US" sz="800" dirty="0">
                <a:solidFill>
                  <a:srgbClr val="6B6B6B"/>
                </a:solidFill>
                <a:latin typeface="Arial" pitchFamily="34" charset="0"/>
                <a:ea typeface="Arial" pitchFamily="34" charset="-122"/>
                <a:cs typeface="Arial" pitchFamily="34" charset="-120"/>
              </a:rPr>
              <a:t>(Thornton et al.)</a:t>
            </a:r>
          </a:p>
          <a:p>
            <a:pPr>
              <a:lnSpc>
                <a:spcPct val="130000"/>
              </a:lnSpc>
            </a:pPr>
            <a:r>
              <a:rPr lang="en-US" sz="800" dirty="0">
                <a:solidFill>
                  <a:srgbClr val="404040"/>
                </a:solidFill>
                <a:latin typeface="Arial" pitchFamily="34" charset="0"/>
                <a:ea typeface="Arial" pitchFamily="34" charset="-122"/>
                <a:cs typeface="Arial" pitchFamily="34" charset="-120"/>
              </a:rPr>
              <a:t>AI systematically elevates proxy metrics while occluding accountable criteria.</a:t>
            </a:r>
            <a:endParaRPr lang="en-US" sz="800" dirty="0"/>
          </a:p>
          <a:p>
            <a:pPr>
              <a:lnSpc>
                <a:spcPct val="130000"/>
              </a:lnSpc>
            </a:pPr>
            <a:endParaRPr lang="en-US" sz="800" dirty="0"/>
          </a:p>
          <a:p>
            <a:pPr>
              <a:lnSpc>
                <a:spcPct val="130000"/>
              </a:lnSpc>
            </a:pPr>
            <a:endParaRPr lang="en-US" sz="800" dirty="0"/>
          </a:p>
          <a:p>
            <a:pPr>
              <a:lnSpc>
                <a:spcPct val="130000"/>
              </a:lnSpc>
            </a:pPr>
            <a:endParaRPr lang="en-US" sz="800" dirty="0"/>
          </a:p>
          <a:p>
            <a:pPr>
              <a:lnSpc>
                <a:spcPct val="130000"/>
              </a:lnSpc>
            </a:pPr>
            <a:endParaRPr lang="en-US" sz="800" dirty="0"/>
          </a:p>
          <a:p>
            <a:pPr>
              <a:lnSpc>
                <a:spcPct val="130000"/>
              </a:lnSpc>
            </a:pPr>
            <a:endParaRPr lang="en-US" sz="800" dirty="0"/>
          </a:p>
          <a:p>
            <a:pPr marL="0" indent="0">
              <a:lnSpc>
                <a:spcPct val="130000"/>
              </a:lnSpc>
              <a:buNone/>
            </a:pPr>
            <a:endParaRPr lang="en-US" sz="800" dirty="0"/>
          </a:p>
        </p:txBody>
      </p:sp>
      <p:sp>
        <p:nvSpPr>
          <p:cNvPr id="26" name="Text 24"/>
          <p:cNvSpPr/>
          <p:nvPr/>
        </p:nvSpPr>
        <p:spPr>
          <a:xfrm>
            <a:off x="6080760" y="2606040"/>
            <a:ext cx="2514600" cy="457200"/>
          </a:xfrm>
          <a:prstGeom prst="rect">
            <a:avLst/>
          </a:prstGeom>
          <a:noFill/>
          <a:ln/>
        </p:spPr>
        <p:txBody>
          <a:bodyPr wrap="square" lIns="0" tIns="0" rIns="0" bIns="0" rtlCol="0" anchor="ctr"/>
          <a:lstStyle/>
          <a:p>
            <a:pPr marL="0" indent="0">
              <a:lnSpc>
                <a:spcPct val="130000"/>
              </a:lnSpc>
              <a:buNone/>
            </a:pPr>
            <a:endParaRPr lang="en-US" sz="900" dirty="0"/>
          </a:p>
        </p:txBody>
      </p:sp>
      <p:sp>
        <p:nvSpPr>
          <p:cNvPr id="32" name="Text 0">
            <a:extLst>
              <a:ext uri="{FF2B5EF4-FFF2-40B4-BE49-F238E27FC236}">
                <a16:creationId xmlns:a16="http://schemas.microsoft.com/office/drawing/2014/main" id="{0701D853-C7FF-B79C-DF86-F2DE184782EE}"/>
              </a:ext>
            </a:extLst>
          </p:cNvPr>
          <p:cNvSpPr/>
          <p:nvPr/>
        </p:nvSpPr>
        <p:spPr>
          <a:xfrm>
            <a:off x="548640" y="457200"/>
            <a:ext cx="8046720" cy="457200"/>
          </a:xfrm>
          <a:prstGeom prst="rect">
            <a:avLst/>
          </a:prstGeom>
          <a:noFill/>
          <a:ln/>
        </p:spPr>
        <p:txBody>
          <a:bodyPr wrap="square" lIns="0" tIns="0" rIns="0" bIns="0" rtlCol="0" anchor="ctr"/>
          <a:lstStyle/>
          <a:p>
            <a:pPr marL="0" indent="0">
              <a:buNone/>
            </a:pPr>
            <a:r>
              <a:rPr lang="en-US" sz="2400" dirty="0">
                <a:solidFill>
                  <a:srgbClr val="0A0A0A"/>
                </a:solidFill>
                <a:latin typeface="Arial" pitchFamily="34" charset="0"/>
                <a:ea typeface="Arial" pitchFamily="34" charset="-122"/>
                <a:cs typeface="Arial" pitchFamily="34" charset="-120"/>
              </a:rPr>
              <a:t>What Existing Theory Misses</a:t>
            </a:r>
          </a:p>
        </p:txBody>
      </p:sp>
      <p:sp>
        <p:nvSpPr>
          <p:cNvPr id="34" name="TextBox 33">
            <a:extLst>
              <a:ext uri="{FF2B5EF4-FFF2-40B4-BE49-F238E27FC236}">
                <a16:creationId xmlns:a16="http://schemas.microsoft.com/office/drawing/2014/main" id="{E4DDBF08-669C-8519-2F85-E3D386D85DC4}"/>
              </a:ext>
            </a:extLst>
          </p:cNvPr>
          <p:cNvSpPr txBox="1"/>
          <p:nvPr/>
        </p:nvSpPr>
        <p:spPr>
          <a:xfrm>
            <a:off x="3459292" y="4132141"/>
            <a:ext cx="2486681" cy="769043"/>
          </a:xfrm>
          <a:prstGeom prst="rect">
            <a:avLst/>
          </a:prstGeom>
          <a:noFill/>
        </p:spPr>
        <p:txBody>
          <a:bodyPr wrap="square" lIns="0">
            <a:noAutofit/>
          </a:bodyPr>
          <a:lstStyle/>
          <a:p>
            <a:pPr>
              <a:lnSpc>
                <a:spcPct val="135000"/>
              </a:lnSpc>
            </a:pPr>
            <a:r>
              <a:rPr lang="en-US" sz="1000" dirty="0">
                <a:solidFill>
                  <a:srgbClr val="DC2626"/>
                </a:solidFill>
                <a:latin typeface="Arial" panose="020B0604020202020204" pitchFamily="34" charset="0"/>
                <a:ea typeface="Arial" pitchFamily="34" charset="-122"/>
                <a:cs typeface="Arial" panose="020B0604020202020204" pitchFamily="34" charset="0"/>
              </a:rPr>
              <a:t>The evaluative continuity assumption persists because no account has specified why, mechanistically, it should fail.</a:t>
            </a:r>
            <a:endParaRPr lang="en-US" sz="1000" dirty="0">
              <a:latin typeface="Arial" panose="020B0604020202020204" pitchFamily="34" charset="0"/>
              <a:cs typeface="Arial" panose="020B0604020202020204" pitchFamily="34" charset="0"/>
            </a:endParaRPr>
          </a:p>
          <a:p>
            <a:pPr marL="228600" indent="-228600">
              <a:lnSpc>
                <a:spcPct val="135000"/>
              </a:lnSpc>
              <a:buFontTx/>
              <a:buAutoNum type="arabicPeriod"/>
            </a:pPr>
            <a:endParaRPr lang="en-US" sz="1000" dirty="0">
              <a:latin typeface="Arial" panose="020B0604020202020204" pitchFamily="34" charset="0"/>
              <a:cs typeface="Arial" panose="020B0604020202020204" pitchFamily="34" charset="0"/>
            </a:endParaRPr>
          </a:p>
        </p:txBody>
      </p:sp>
      <p:sp>
        <p:nvSpPr>
          <p:cNvPr id="35" name="TextBox 34">
            <a:extLst>
              <a:ext uri="{FF2B5EF4-FFF2-40B4-BE49-F238E27FC236}">
                <a16:creationId xmlns:a16="http://schemas.microsoft.com/office/drawing/2014/main" id="{58A89DBA-DE3A-1341-5C92-ECF7EB22B633}"/>
              </a:ext>
            </a:extLst>
          </p:cNvPr>
          <p:cNvSpPr txBox="1"/>
          <p:nvPr/>
        </p:nvSpPr>
        <p:spPr>
          <a:xfrm>
            <a:off x="6252954" y="4371101"/>
            <a:ext cx="2236907" cy="277320"/>
          </a:xfrm>
          <a:prstGeom prst="rect">
            <a:avLst/>
          </a:prstGeom>
          <a:noFill/>
        </p:spPr>
        <p:txBody>
          <a:bodyPr wrap="square" lIns="0">
            <a:noAutofit/>
          </a:bodyPr>
          <a:lstStyle/>
          <a:p>
            <a:pPr>
              <a:lnSpc>
                <a:spcPct val="135000"/>
              </a:lnSpc>
            </a:pPr>
            <a:r>
              <a:rPr lang="en-US" sz="1000" dirty="0">
                <a:solidFill>
                  <a:srgbClr val="DC2626"/>
                </a:solidFill>
                <a:latin typeface="Arial" panose="020B0604020202020204" pitchFamily="34" charset="0"/>
                <a:ea typeface="Arial" pitchFamily="34" charset="-122"/>
                <a:cs typeface="Arial" panose="020B0604020202020204" pitchFamily="34" charset="0"/>
              </a:rPr>
              <a:t>The contribution is the integration.</a:t>
            </a:r>
          </a:p>
        </p:txBody>
      </p:sp>
      <p:grpSp>
        <p:nvGrpSpPr>
          <p:cNvPr id="46" name="Group 45">
            <a:extLst>
              <a:ext uri="{FF2B5EF4-FFF2-40B4-BE49-F238E27FC236}">
                <a16:creationId xmlns:a16="http://schemas.microsoft.com/office/drawing/2014/main" id="{7DFFB174-1BDB-5D8F-A0AA-A66CE218217D}"/>
              </a:ext>
            </a:extLst>
          </p:cNvPr>
          <p:cNvGrpSpPr/>
          <p:nvPr/>
        </p:nvGrpSpPr>
        <p:grpSpPr>
          <a:xfrm>
            <a:off x="3054259" y="1092892"/>
            <a:ext cx="94679" cy="3712075"/>
            <a:chOff x="3054259" y="1189110"/>
            <a:chExt cx="94679" cy="3712075"/>
          </a:xfrm>
        </p:grpSpPr>
        <p:pic>
          <p:nvPicPr>
            <p:cNvPr id="44" name="Picture 43">
              <a:extLst>
                <a:ext uri="{FF2B5EF4-FFF2-40B4-BE49-F238E27FC236}">
                  <a16:creationId xmlns:a16="http://schemas.microsoft.com/office/drawing/2014/main" id="{41003588-0718-3B58-5B2C-4A4F111E4B14}"/>
                </a:ext>
              </a:extLst>
            </p:cNvPr>
            <p:cNvPicPr>
              <a:picLocks noChangeAspect="1"/>
            </p:cNvPicPr>
            <p:nvPr/>
          </p:nvPicPr>
          <p:blipFill>
            <a:blip r:embed="rId3"/>
            <a:stretch>
              <a:fillRect/>
            </a:stretch>
          </p:blipFill>
          <p:spPr>
            <a:xfrm>
              <a:off x="3054259" y="1189110"/>
              <a:ext cx="45719" cy="2200223"/>
            </a:xfrm>
            <a:prstGeom prst="rect">
              <a:avLst/>
            </a:prstGeom>
          </p:spPr>
        </p:pic>
        <p:pic>
          <p:nvPicPr>
            <p:cNvPr id="45" name="Picture 44">
              <a:extLst>
                <a:ext uri="{FF2B5EF4-FFF2-40B4-BE49-F238E27FC236}">
                  <a16:creationId xmlns:a16="http://schemas.microsoft.com/office/drawing/2014/main" id="{5E46F6F2-CB3E-D4B7-F2C4-B988DE59EABA}"/>
                </a:ext>
              </a:extLst>
            </p:cNvPr>
            <p:cNvPicPr>
              <a:picLocks noChangeAspect="1"/>
            </p:cNvPicPr>
            <p:nvPr/>
          </p:nvPicPr>
          <p:blipFill>
            <a:blip r:embed="rId3"/>
            <a:srcRect l="2" r="-107091" b="30803"/>
            <a:stretch>
              <a:fillRect/>
            </a:stretch>
          </p:blipFill>
          <p:spPr>
            <a:xfrm>
              <a:off x="3054259" y="3378695"/>
              <a:ext cx="94679" cy="1522490"/>
            </a:xfrm>
            <a:prstGeom prst="rect">
              <a:avLst/>
            </a:prstGeom>
          </p:spPr>
        </p:pic>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548640" y="457200"/>
            <a:ext cx="8046720" cy="457200"/>
          </a:xfrm>
          <a:prstGeom prst="rect">
            <a:avLst/>
          </a:prstGeom>
          <a:noFill/>
          <a:ln/>
        </p:spPr>
        <p:txBody>
          <a:bodyPr wrap="square" lIns="0" tIns="0" rIns="0" bIns="0" rtlCol="0" anchor="ctr"/>
          <a:lstStyle/>
          <a:p>
            <a:pPr marL="0" indent="0">
              <a:buNone/>
            </a:pPr>
            <a:r>
              <a:rPr lang="en-US" sz="2400" dirty="0">
                <a:solidFill>
                  <a:srgbClr val="0A0A0A"/>
                </a:solidFill>
                <a:latin typeface="Arial" pitchFamily="34" charset="0"/>
                <a:ea typeface="Arial" pitchFamily="34" charset="-122"/>
                <a:cs typeface="Arial" pitchFamily="34" charset="-120"/>
              </a:rPr>
              <a:t>The Emerging Mechanism</a:t>
            </a:r>
            <a:endParaRPr lang="en-US" sz="2400" dirty="0"/>
          </a:p>
        </p:txBody>
      </p:sp>
      <p:sp>
        <p:nvSpPr>
          <p:cNvPr id="3" name="Text 1"/>
          <p:cNvSpPr/>
          <p:nvPr/>
        </p:nvSpPr>
        <p:spPr>
          <a:xfrm>
            <a:off x="548640" y="1005840"/>
            <a:ext cx="7315200" cy="457200"/>
          </a:xfrm>
          <a:prstGeom prst="rect">
            <a:avLst/>
          </a:prstGeom>
          <a:noFill/>
          <a:ln/>
        </p:spPr>
        <p:txBody>
          <a:bodyPr wrap="square" lIns="0" tIns="0" rIns="0" bIns="0" rtlCol="0" anchor="ctr"/>
          <a:lstStyle/>
          <a:p>
            <a:pPr marL="0" indent="0">
              <a:lnSpc>
                <a:spcPct val="130000"/>
              </a:lnSpc>
              <a:buNone/>
            </a:pPr>
            <a:r>
              <a:rPr lang="en-US" sz="1200" dirty="0">
                <a:solidFill>
                  <a:srgbClr val="0A0A0A"/>
                </a:solidFill>
                <a:latin typeface="Arial" pitchFamily="34" charset="0"/>
                <a:ea typeface="Arial" pitchFamily="34" charset="-122"/>
                <a:cs typeface="Arial" pitchFamily="34" charset="-120"/>
              </a:rPr>
              <a:t>AI engagement may simultaneously constitute the metrics that look like progress and erode the judgment needed to see otherwise.</a:t>
            </a:r>
            <a:endParaRPr lang="en-US" sz="1200" dirty="0"/>
          </a:p>
        </p:txBody>
      </p:sp>
      <p:sp>
        <p:nvSpPr>
          <p:cNvPr id="4" name="Shape 2"/>
          <p:cNvSpPr/>
          <p:nvPr/>
        </p:nvSpPr>
        <p:spPr>
          <a:xfrm>
            <a:off x="548640" y="1691640"/>
            <a:ext cx="2435192" cy="2216217"/>
          </a:xfrm>
          <a:prstGeom prst="rect">
            <a:avLst/>
          </a:prstGeom>
          <a:solidFill>
            <a:srgbClr val="F5F5F5"/>
          </a:solidFill>
          <a:ln/>
        </p:spPr>
        <p:txBody>
          <a:bodyPr/>
          <a:lstStyle/>
          <a:p>
            <a:endParaRPr lang="en-US"/>
          </a:p>
        </p:txBody>
      </p:sp>
      <p:sp>
        <p:nvSpPr>
          <p:cNvPr id="5" name="Text 3"/>
          <p:cNvSpPr/>
          <p:nvPr/>
        </p:nvSpPr>
        <p:spPr>
          <a:xfrm>
            <a:off x="731520" y="1828800"/>
            <a:ext cx="731520" cy="457200"/>
          </a:xfrm>
          <a:prstGeom prst="rect">
            <a:avLst/>
          </a:prstGeom>
          <a:noFill/>
          <a:ln/>
        </p:spPr>
        <p:txBody>
          <a:bodyPr wrap="square" lIns="0" tIns="0" rIns="0" bIns="0" rtlCol="0" anchor="ctr"/>
          <a:lstStyle/>
          <a:p>
            <a:pPr marL="0" indent="0">
              <a:buNone/>
            </a:pPr>
            <a:r>
              <a:rPr lang="en-US" sz="2800" dirty="0">
                <a:solidFill>
                  <a:srgbClr val="DC2525"/>
                </a:solidFill>
                <a:latin typeface="Arial" pitchFamily="34" charset="0"/>
                <a:ea typeface="Arial" pitchFamily="34" charset="-122"/>
                <a:cs typeface="Arial" pitchFamily="34" charset="-120"/>
              </a:rPr>
              <a:t>1</a:t>
            </a:r>
            <a:endParaRPr lang="en-US" sz="2800" dirty="0">
              <a:solidFill>
                <a:srgbClr val="DC2525"/>
              </a:solidFill>
            </a:endParaRPr>
          </a:p>
        </p:txBody>
      </p:sp>
      <p:sp>
        <p:nvSpPr>
          <p:cNvPr id="6" name="Text 4"/>
          <p:cNvSpPr/>
          <p:nvPr/>
        </p:nvSpPr>
        <p:spPr>
          <a:xfrm>
            <a:off x="731520" y="2286000"/>
            <a:ext cx="2148840" cy="274320"/>
          </a:xfrm>
          <a:prstGeom prst="rect">
            <a:avLst/>
          </a:prstGeom>
          <a:noFill/>
          <a:ln/>
        </p:spPr>
        <p:txBody>
          <a:bodyPr wrap="square" lIns="0" tIns="0" rIns="0" bIns="0" rtlCol="0" anchor="ctr"/>
          <a:lstStyle/>
          <a:p>
            <a:pPr marL="0" indent="0">
              <a:buNone/>
            </a:pPr>
            <a:r>
              <a:rPr lang="en-US" sz="1200" dirty="0">
                <a:solidFill>
                  <a:srgbClr val="DC2525"/>
                </a:solidFill>
                <a:latin typeface="Arial" pitchFamily="34" charset="0"/>
                <a:ea typeface="Arial" pitchFamily="34" charset="-122"/>
                <a:cs typeface="Arial" pitchFamily="34" charset="-120"/>
              </a:rPr>
              <a:t>Proxy elevation</a:t>
            </a:r>
            <a:endParaRPr lang="en-US" sz="1200" dirty="0">
              <a:solidFill>
                <a:srgbClr val="DC2525"/>
              </a:solidFill>
            </a:endParaRPr>
          </a:p>
        </p:txBody>
      </p:sp>
      <p:sp>
        <p:nvSpPr>
          <p:cNvPr id="7" name="Text 5"/>
          <p:cNvSpPr/>
          <p:nvPr/>
        </p:nvSpPr>
        <p:spPr>
          <a:xfrm>
            <a:off x="731520" y="2743200"/>
            <a:ext cx="2011680" cy="1286107"/>
          </a:xfrm>
          <a:prstGeom prst="rect">
            <a:avLst/>
          </a:prstGeom>
          <a:noFill/>
          <a:ln/>
        </p:spPr>
        <p:txBody>
          <a:bodyPr wrap="square" lIns="0" tIns="0" rIns="0" bIns="0" rtlCol="0" anchor="t"/>
          <a:lstStyle/>
          <a:p>
            <a:pPr marL="0" indent="0">
              <a:lnSpc>
                <a:spcPct val="140000"/>
              </a:lnSpc>
              <a:buNone/>
            </a:pPr>
            <a:r>
              <a:rPr lang="en-US" sz="900" dirty="0">
                <a:solidFill>
                  <a:srgbClr val="404040"/>
                </a:solidFill>
                <a:latin typeface="Arial" pitchFamily="34" charset="0"/>
                <a:ea typeface="Arial" pitchFamily="34" charset="-122"/>
                <a:cs typeface="Arial" pitchFamily="34" charset="-120"/>
              </a:rPr>
              <a:t>AI constitutes legible, attractive metrics (speed, volume, certainty) that displace less visible accountable criteria. The new observables are more readily measured than what they replace.</a:t>
            </a:r>
            <a:endParaRPr lang="en-US" sz="900" dirty="0"/>
          </a:p>
        </p:txBody>
      </p:sp>
      <p:sp>
        <p:nvSpPr>
          <p:cNvPr id="8" name="Shape 6"/>
          <p:cNvSpPr/>
          <p:nvPr/>
        </p:nvSpPr>
        <p:spPr>
          <a:xfrm>
            <a:off x="3177540" y="1691640"/>
            <a:ext cx="2537460" cy="2216217"/>
          </a:xfrm>
          <a:prstGeom prst="rect">
            <a:avLst/>
          </a:prstGeom>
          <a:solidFill>
            <a:srgbClr val="F5F5F5"/>
          </a:solidFill>
          <a:ln/>
        </p:spPr>
        <p:txBody>
          <a:bodyPr/>
          <a:lstStyle/>
          <a:p>
            <a:endParaRPr lang="en-US"/>
          </a:p>
        </p:txBody>
      </p:sp>
      <p:sp>
        <p:nvSpPr>
          <p:cNvPr id="9" name="Text 7"/>
          <p:cNvSpPr/>
          <p:nvPr/>
        </p:nvSpPr>
        <p:spPr>
          <a:xfrm>
            <a:off x="3406140" y="1828800"/>
            <a:ext cx="731520" cy="457200"/>
          </a:xfrm>
          <a:prstGeom prst="rect">
            <a:avLst/>
          </a:prstGeom>
          <a:noFill/>
          <a:ln/>
        </p:spPr>
        <p:txBody>
          <a:bodyPr wrap="square" lIns="0" tIns="0" rIns="0" bIns="0" rtlCol="0" anchor="ctr"/>
          <a:lstStyle/>
          <a:p>
            <a:pPr marL="0" indent="0">
              <a:buNone/>
            </a:pPr>
            <a:r>
              <a:rPr lang="en-US" sz="2800" dirty="0">
                <a:solidFill>
                  <a:srgbClr val="DC2525"/>
                </a:solidFill>
                <a:latin typeface="Arial" pitchFamily="34" charset="0"/>
                <a:ea typeface="Arial" pitchFamily="34" charset="-122"/>
                <a:cs typeface="Arial" pitchFamily="34" charset="-120"/>
              </a:rPr>
              <a:t>2</a:t>
            </a:r>
            <a:endParaRPr lang="en-US" sz="2800" dirty="0">
              <a:solidFill>
                <a:srgbClr val="DC2525"/>
              </a:solidFill>
            </a:endParaRPr>
          </a:p>
        </p:txBody>
      </p:sp>
      <p:sp>
        <p:nvSpPr>
          <p:cNvPr id="10" name="Text 8"/>
          <p:cNvSpPr/>
          <p:nvPr/>
        </p:nvSpPr>
        <p:spPr>
          <a:xfrm>
            <a:off x="3406140" y="2286000"/>
            <a:ext cx="2148840" cy="274320"/>
          </a:xfrm>
          <a:prstGeom prst="rect">
            <a:avLst/>
          </a:prstGeom>
          <a:noFill/>
          <a:ln/>
        </p:spPr>
        <p:txBody>
          <a:bodyPr wrap="square" lIns="0" tIns="0" rIns="0" bIns="0" rtlCol="0" anchor="ctr"/>
          <a:lstStyle/>
          <a:p>
            <a:pPr marL="0" indent="0">
              <a:buNone/>
            </a:pPr>
            <a:r>
              <a:rPr lang="en-US" sz="1200" dirty="0">
                <a:solidFill>
                  <a:srgbClr val="DC2525"/>
                </a:solidFill>
                <a:latin typeface="Arial" pitchFamily="34" charset="0"/>
                <a:ea typeface="Arial" pitchFamily="34" charset="-122"/>
                <a:cs typeface="Arial" pitchFamily="34" charset="-120"/>
              </a:rPr>
              <a:t>Evaluator transformation</a:t>
            </a:r>
            <a:endParaRPr lang="en-US" sz="1200" dirty="0">
              <a:solidFill>
                <a:srgbClr val="DC2525"/>
              </a:solidFill>
            </a:endParaRPr>
          </a:p>
        </p:txBody>
      </p:sp>
      <p:sp>
        <p:nvSpPr>
          <p:cNvPr id="11" name="Text 9"/>
          <p:cNvSpPr/>
          <p:nvPr/>
        </p:nvSpPr>
        <p:spPr>
          <a:xfrm>
            <a:off x="3406140" y="2743200"/>
            <a:ext cx="2148840" cy="1286107"/>
          </a:xfrm>
          <a:prstGeom prst="rect">
            <a:avLst/>
          </a:prstGeom>
          <a:noFill/>
          <a:ln/>
        </p:spPr>
        <p:txBody>
          <a:bodyPr wrap="square" lIns="0" tIns="0" rIns="0" bIns="0" rtlCol="0" anchor="t"/>
          <a:lstStyle/>
          <a:p>
            <a:pPr marL="0" indent="0">
              <a:lnSpc>
                <a:spcPct val="140000"/>
              </a:lnSpc>
              <a:buNone/>
            </a:pPr>
            <a:r>
              <a:rPr lang="en-US" sz="900" dirty="0">
                <a:solidFill>
                  <a:srgbClr val="404040"/>
                </a:solidFill>
                <a:latin typeface="Arial" pitchFamily="34" charset="0"/>
                <a:ea typeface="Arial" pitchFamily="34" charset="-122"/>
                <a:cs typeface="Arial" pitchFamily="34" charset="-120"/>
              </a:rPr>
              <a:t>Engagement changes the practitioner such that pre-engagement judgment becomes unavailable for comparison. </a:t>
            </a:r>
          </a:p>
          <a:p>
            <a:pPr marL="0" indent="0">
              <a:lnSpc>
                <a:spcPct val="140000"/>
              </a:lnSpc>
              <a:buNone/>
            </a:pPr>
            <a:r>
              <a:rPr lang="en-US" sz="900" dirty="0">
                <a:solidFill>
                  <a:srgbClr val="404040"/>
                </a:solidFill>
                <a:latin typeface="Arial" pitchFamily="34" charset="0"/>
                <a:ea typeface="Arial" pitchFamily="34" charset="-122"/>
                <a:cs typeface="Arial" pitchFamily="34" charset="-120"/>
              </a:rPr>
              <a:t>The evaluator assessing outcomes is not the evaluator who set the original criteria.</a:t>
            </a:r>
            <a:endParaRPr lang="en-US" sz="900" dirty="0"/>
          </a:p>
        </p:txBody>
      </p:sp>
      <p:sp>
        <p:nvSpPr>
          <p:cNvPr id="12" name="Shape 10"/>
          <p:cNvSpPr/>
          <p:nvPr/>
        </p:nvSpPr>
        <p:spPr>
          <a:xfrm>
            <a:off x="5908708" y="1691640"/>
            <a:ext cx="2686652" cy="2216217"/>
          </a:xfrm>
          <a:prstGeom prst="rect">
            <a:avLst/>
          </a:prstGeom>
          <a:solidFill>
            <a:srgbClr val="F5F5F5"/>
          </a:solidFill>
          <a:ln/>
        </p:spPr>
        <p:txBody>
          <a:bodyPr/>
          <a:lstStyle/>
          <a:p>
            <a:endParaRPr lang="en-US"/>
          </a:p>
        </p:txBody>
      </p:sp>
      <p:sp>
        <p:nvSpPr>
          <p:cNvPr id="13" name="Text 11"/>
          <p:cNvSpPr/>
          <p:nvPr/>
        </p:nvSpPr>
        <p:spPr>
          <a:xfrm>
            <a:off x="6092792" y="1838425"/>
            <a:ext cx="731520" cy="457200"/>
          </a:xfrm>
          <a:prstGeom prst="rect">
            <a:avLst/>
          </a:prstGeom>
          <a:noFill/>
          <a:ln/>
        </p:spPr>
        <p:txBody>
          <a:bodyPr wrap="square" lIns="0" tIns="0" rIns="0" bIns="0" rtlCol="0" anchor="ctr"/>
          <a:lstStyle/>
          <a:p>
            <a:pPr marL="0" indent="0">
              <a:buNone/>
            </a:pPr>
            <a:r>
              <a:rPr lang="en-US" sz="2800" dirty="0">
                <a:solidFill>
                  <a:srgbClr val="DC2525"/>
                </a:solidFill>
                <a:latin typeface="Arial" pitchFamily="34" charset="0"/>
                <a:ea typeface="Arial" pitchFamily="34" charset="-122"/>
                <a:cs typeface="Arial" pitchFamily="34" charset="-120"/>
              </a:rPr>
              <a:t>3</a:t>
            </a:r>
            <a:endParaRPr lang="en-US" sz="2800" dirty="0">
              <a:solidFill>
                <a:srgbClr val="DC2525"/>
              </a:solidFill>
            </a:endParaRPr>
          </a:p>
        </p:txBody>
      </p:sp>
      <p:sp>
        <p:nvSpPr>
          <p:cNvPr id="14" name="Text 12"/>
          <p:cNvSpPr/>
          <p:nvPr/>
        </p:nvSpPr>
        <p:spPr>
          <a:xfrm>
            <a:off x="6092792" y="2295625"/>
            <a:ext cx="2148840" cy="274320"/>
          </a:xfrm>
          <a:prstGeom prst="rect">
            <a:avLst/>
          </a:prstGeom>
          <a:noFill/>
          <a:ln/>
        </p:spPr>
        <p:txBody>
          <a:bodyPr wrap="square" lIns="0" tIns="0" rIns="0" bIns="0" rtlCol="0" anchor="ctr"/>
          <a:lstStyle/>
          <a:p>
            <a:pPr marL="0" indent="0">
              <a:buNone/>
            </a:pPr>
            <a:r>
              <a:rPr lang="en-US" sz="1200" dirty="0">
                <a:solidFill>
                  <a:srgbClr val="DC2525"/>
                </a:solidFill>
                <a:latin typeface="Arial" pitchFamily="34" charset="0"/>
                <a:ea typeface="Arial" pitchFamily="34" charset="-122"/>
                <a:cs typeface="Arial" pitchFamily="34" charset="-120"/>
              </a:rPr>
              <a:t>Capacity erosion</a:t>
            </a:r>
            <a:endParaRPr lang="en-US" sz="1200" dirty="0">
              <a:solidFill>
                <a:srgbClr val="DC2525"/>
              </a:solidFill>
            </a:endParaRPr>
          </a:p>
        </p:txBody>
      </p:sp>
      <p:sp>
        <p:nvSpPr>
          <p:cNvPr id="15" name="Text 13"/>
          <p:cNvSpPr/>
          <p:nvPr/>
        </p:nvSpPr>
        <p:spPr>
          <a:xfrm>
            <a:off x="6092792" y="2752825"/>
            <a:ext cx="2367814" cy="1286107"/>
          </a:xfrm>
          <a:prstGeom prst="rect">
            <a:avLst/>
          </a:prstGeom>
          <a:noFill/>
          <a:ln/>
        </p:spPr>
        <p:txBody>
          <a:bodyPr wrap="square" lIns="0" tIns="0" rIns="0" bIns="0" rtlCol="0" anchor="t"/>
          <a:lstStyle/>
          <a:p>
            <a:pPr marL="0" indent="0">
              <a:lnSpc>
                <a:spcPct val="140000"/>
              </a:lnSpc>
              <a:buNone/>
            </a:pPr>
            <a:r>
              <a:rPr lang="en-US" sz="900" dirty="0">
                <a:solidFill>
                  <a:srgbClr val="404040"/>
                </a:solidFill>
                <a:latin typeface="Arial" pitchFamily="34" charset="0"/>
                <a:ea typeface="Arial" pitchFamily="34" charset="-122"/>
                <a:cs typeface="Arial" pitchFamily="34" charset="-120"/>
              </a:rPr>
              <a:t>The organizational conditions required to detect the substitution degrade over time. </a:t>
            </a:r>
          </a:p>
          <a:p>
            <a:pPr marL="0" indent="0">
              <a:lnSpc>
                <a:spcPct val="140000"/>
              </a:lnSpc>
              <a:buNone/>
            </a:pPr>
            <a:r>
              <a:rPr lang="en-US" sz="900" dirty="0">
                <a:solidFill>
                  <a:srgbClr val="404040"/>
                </a:solidFill>
                <a:latin typeface="Arial" pitchFamily="34" charset="0"/>
                <a:ea typeface="Arial" pitchFamily="34" charset="-122"/>
                <a:cs typeface="Arial" pitchFamily="34" charset="-120"/>
              </a:rPr>
              <a:t>The pipeline that builds judgment shifts from producing to reviewing, and feedback that would signal a problem looks like confirmation.</a:t>
            </a:r>
            <a:endParaRPr lang="en-US" sz="900" dirty="0"/>
          </a:p>
        </p:txBody>
      </p:sp>
      <p:sp>
        <p:nvSpPr>
          <p:cNvPr id="16" name="Text 14"/>
          <p:cNvSpPr/>
          <p:nvPr/>
        </p:nvSpPr>
        <p:spPr>
          <a:xfrm>
            <a:off x="548640" y="4136457"/>
            <a:ext cx="8046720" cy="594360"/>
          </a:xfrm>
          <a:prstGeom prst="rect">
            <a:avLst/>
          </a:prstGeom>
          <a:noFill/>
          <a:ln/>
        </p:spPr>
        <p:txBody>
          <a:bodyPr wrap="square" lIns="0" tIns="0" rIns="0" bIns="0" rtlCol="0" anchor="t"/>
          <a:lstStyle/>
          <a:p>
            <a:pPr marL="0" indent="0">
              <a:lnSpc>
                <a:spcPct val="150000"/>
              </a:lnSpc>
              <a:buNone/>
            </a:pPr>
            <a:r>
              <a:rPr lang="en-US" sz="1400" dirty="0">
                <a:solidFill>
                  <a:srgbClr val="404040"/>
                </a:solidFill>
                <a:latin typeface="Arial" pitchFamily="34" charset="0"/>
                <a:ea typeface="Arial" pitchFamily="34" charset="-122"/>
                <a:cs typeface="Arial" pitchFamily="34" charset="-120"/>
              </a:rPr>
              <a:t>If the framework holds, this erosion is self-concealing: the same mechanism that produces the pattern prevents organizations from recognizing it.</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548640" y="457200"/>
            <a:ext cx="8046720" cy="365760"/>
          </a:xfrm>
          <a:prstGeom prst="rect">
            <a:avLst/>
          </a:prstGeom>
          <a:noFill/>
          <a:ln/>
        </p:spPr>
        <p:txBody>
          <a:bodyPr wrap="square" lIns="0" tIns="0" rIns="0" bIns="0" rtlCol="0" anchor="ctr"/>
          <a:lstStyle/>
          <a:p>
            <a:pPr marL="0" indent="0">
              <a:buNone/>
            </a:pPr>
            <a:r>
              <a:rPr lang="en-US" sz="2400" dirty="0">
                <a:solidFill>
                  <a:srgbClr val="0A0A0A"/>
                </a:solidFill>
                <a:latin typeface="Arial" pitchFamily="34" charset="0"/>
                <a:cs typeface="Arial" pitchFamily="34" charset="-120"/>
              </a:rPr>
              <a:t>Progress So Far…</a:t>
            </a:r>
            <a:endParaRPr lang="en-US" sz="2400" dirty="0"/>
          </a:p>
        </p:txBody>
      </p:sp>
      <p:sp>
        <p:nvSpPr>
          <p:cNvPr id="4" name="Shape 2"/>
          <p:cNvSpPr/>
          <p:nvPr/>
        </p:nvSpPr>
        <p:spPr>
          <a:xfrm>
            <a:off x="548640" y="1508760"/>
            <a:ext cx="2514600" cy="2133600"/>
          </a:xfrm>
          <a:prstGeom prst="rect">
            <a:avLst/>
          </a:prstGeom>
          <a:solidFill>
            <a:srgbClr val="F5F5F5"/>
          </a:solidFill>
          <a:ln/>
        </p:spPr>
        <p:txBody>
          <a:bodyPr/>
          <a:lstStyle/>
          <a:p>
            <a:endParaRPr lang="en-US"/>
          </a:p>
        </p:txBody>
      </p:sp>
      <p:sp>
        <p:nvSpPr>
          <p:cNvPr id="6" name="Text 4"/>
          <p:cNvSpPr/>
          <p:nvPr/>
        </p:nvSpPr>
        <p:spPr>
          <a:xfrm>
            <a:off x="731520" y="1668780"/>
            <a:ext cx="2148840" cy="365760"/>
          </a:xfrm>
          <a:prstGeom prst="rect">
            <a:avLst/>
          </a:prstGeom>
          <a:noFill/>
          <a:ln/>
        </p:spPr>
        <p:txBody>
          <a:bodyPr wrap="square" lIns="0" tIns="0" rIns="0" bIns="0" rtlCol="0" anchor="ctr"/>
          <a:lstStyle/>
          <a:p>
            <a:pPr marL="0" indent="0">
              <a:lnSpc>
                <a:spcPct val="120000"/>
              </a:lnSpc>
              <a:buNone/>
            </a:pPr>
            <a:r>
              <a:rPr lang="en-US" sz="1200" dirty="0">
                <a:solidFill>
                  <a:srgbClr val="0A0A0A"/>
                </a:solidFill>
                <a:latin typeface="Arial" pitchFamily="34" charset="0"/>
                <a:ea typeface="Arial" pitchFamily="34" charset="-122"/>
                <a:cs typeface="Arial" pitchFamily="34" charset="-120"/>
              </a:rPr>
              <a:t>Paper in progress</a:t>
            </a:r>
            <a:endParaRPr lang="en-US" sz="1200" dirty="0"/>
          </a:p>
        </p:txBody>
      </p:sp>
      <p:sp>
        <p:nvSpPr>
          <p:cNvPr id="7" name="Text 5"/>
          <p:cNvSpPr/>
          <p:nvPr/>
        </p:nvSpPr>
        <p:spPr>
          <a:xfrm>
            <a:off x="731520" y="2080260"/>
            <a:ext cx="2148840" cy="1371600"/>
          </a:xfrm>
          <a:prstGeom prst="rect">
            <a:avLst/>
          </a:prstGeom>
          <a:noFill/>
          <a:ln/>
        </p:spPr>
        <p:txBody>
          <a:bodyPr wrap="square" lIns="0" tIns="0" rIns="0" bIns="0" rtlCol="0" anchor="t"/>
          <a:lstStyle/>
          <a:p>
            <a:pPr marL="0" indent="0">
              <a:lnSpc>
                <a:spcPct val="140000"/>
              </a:lnSpc>
              <a:buNone/>
            </a:pPr>
            <a:r>
              <a:rPr lang="en-US" sz="1000" dirty="0">
                <a:solidFill>
                  <a:srgbClr val="404040"/>
                </a:solidFill>
                <a:latin typeface="Arial" pitchFamily="34" charset="0"/>
                <a:ea typeface="Arial" pitchFamily="34" charset="-122"/>
                <a:cs typeface="Arial" pitchFamily="34" charset="-120"/>
              </a:rPr>
              <a:t>Working through the OS Perspectives paper, entering the performativity conversation via Cabantous &amp; Gond. Co-authored with Urmetzer, Norwood, and Clarke. Will share the draft when it is ready.</a:t>
            </a:r>
            <a:endParaRPr lang="en-US" sz="1000" dirty="0"/>
          </a:p>
        </p:txBody>
      </p:sp>
      <p:sp>
        <p:nvSpPr>
          <p:cNvPr id="8" name="Shape 6"/>
          <p:cNvSpPr/>
          <p:nvPr/>
        </p:nvSpPr>
        <p:spPr>
          <a:xfrm>
            <a:off x="3314700" y="1508760"/>
            <a:ext cx="2514600" cy="2133600"/>
          </a:xfrm>
          <a:prstGeom prst="rect">
            <a:avLst/>
          </a:prstGeom>
          <a:solidFill>
            <a:srgbClr val="F5F5F5"/>
          </a:solidFill>
          <a:ln/>
        </p:spPr>
        <p:txBody>
          <a:bodyPr/>
          <a:lstStyle/>
          <a:p>
            <a:endParaRPr lang="en-US"/>
          </a:p>
        </p:txBody>
      </p:sp>
      <p:sp>
        <p:nvSpPr>
          <p:cNvPr id="10" name="Text 8"/>
          <p:cNvSpPr/>
          <p:nvPr/>
        </p:nvSpPr>
        <p:spPr>
          <a:xfrm>
            <a:off x="3497580" y="1668780"/>
            <a:ext cx="2148840" cy="365760"/>
          </a:xfrm>
          <a:prstGeom prst="rect">
            <a:avLst/>
          </a:prstGeom>
          <a:noFill/>
          <a:ln/>
        </p:spPr>
        <p:txBody>
          <a:bodyPr wrap="square" lIns="0" tIns="0" rIns="0" bIns="0" rtlCol="0" anchor="ctr"/>
          <a:lstStyle/>
          <a:p>
            <a:pPr marL="0" indent="0">
              <a:lnSpc>
                <a:spcPct val="120000"/>
              </a:lnSpc>
              <a:buNone/>
            </a:pPr>
            <a:r>
              <a:rPr lang="en-US" sz="1200" dirty="0">
                <a:solidFill>
                  <a:srgbClr val="0A0A0A"/>
                </a:solidFill>
                <a:latin typeface="Arial" pitchFamily="34" charset="0"/>
                <a:ea typeface="Arial" pitchFamily="34" charset="-122"/>
                <a:cs typeface="Arial" pitchFamily="34" charset="-120"/>
              </a:rPr>
              <a:t>IfM PhD Conference (May 19)</a:t>
            </a:r>
            <a:endParaRPr lang="en-US" sz="1200" dirty="0"/>
          </a:p>
        </p:txBody>
      </p:sp>
      <p:sp>
        <p:nvSpPr>
          <p:cNvPr id="11" name="Text 9"/>
          <p:cNvSpPr/>
          <p:nvPr/>
        </p:nvSpPr>
        <p:spPr>
          <a:xfrm>
            <a:off x="3497580" y="2080260"/>
            <a:ext cx="2148840" cy="1371600"/>
          </a:xfrm>
          <a:prstGeom prst="rect">
            <a:avLst/>
          </a:prstGeom>
          <a:noFill/>
          <a:ln/>
        </p:spPr>
        <p:txBody>
          <a:bodyPr wrap="square" lIns="0" tIns="0" rIns="0" bIns="0" rtlCol="0" anchor="t"/>
          <a:lstStyle/>
          <a:p>
            <a:pPr marL="0" indent="0">
              <a:lnSpc>
                <a:spcPct val="140000"/>
              </a:lnSpc>
              <a:buNone/>
            </a:pPr>
            <a:r>
              <a:rPr lang="en-US" sz="1000" dirty="0">
                <a:solidFill>
                  <a:srgbClr val="404040"/>
                </a:solidFill>
                <a:latin typeface="Arial" pitchFamily="34" charset="0"/>
                <a:ea typeface="Arial" pitchFamily="34" charset="-122"/>
                <a:cs typeface="Arial" pitchFamily="34" charset="-120"/>
              </a:rPr>
              <a:t>Abstract submitted. Poster and 10-minute presentation in progress. Framework unnamed in public materials. First public test of the argument with an academic audience.</a:t>
            </a:r>
            <a:endParaRPr lang="en-US" sz="1000" dirty="0"/>
          </a:p>
        </p:txBody>
      </p:sp>
      <p:sp>
        <p:nvSpPr>
          <p:cNvPr id="12" name="Shape 10"/>
          <p:cNvSpPr/>
          <p:nvPr/>
        </p:nvSpPr>
        <p:spPr>
          <a:xfrm>
            <a:off x="6080760" y="1508760"/>
            <a:ext cx="2514600" cy="2133600"/>
          </a:xfrm>
          <a:prstGeom prst="rect">
            <a:avLst/>
          </a:prstGeom>
          <a:solidFill>
            <a:srgbClr val="F5F5F5"/>
          </a:solidFill>
          <a:ln/>
        </p:spPr>
        <p:txBody>
          <a:bodyPr/>
          <a:lstStyle/>
          <a:p>
            <a:endParaRPr lang="en-US"/>
          </a:p>
        </p:txBody>
      </p:sp>
      <p:sp>
        <p:nvSpPr>
          <p:cNvPr id="14" name="Text 12"/>
          <p:cNvSpPr/>
          <p:nvPr/>
        </p:nvSpPr>
        <p:spPr>
          <a:xfrm>
            <a:off x="6263640" y="1668780"/>
            <a:ext cx="2148840" cy="365760"/>
          </a:xfrm>
          <a:prstGeom prst="rect">
            <a:avLst/>
          </a:prstGeom>
          <a:noFill/>
          <a:ln/>
        </p:spPr>
        <p:txBody>
          <a:bodyPr wrap="square" lIns="0" tIns="0" rIns="0" bIns="0" rtlCol="0" anchor="ctr"/>
          <a:lstStyle/>
          <a:p>
            <a:pPr marL="0" indent="0">
              <a:lnSpc>
                <a:spcPct val="120000"/>
              </a:lnSpc>
              <a:buNone/>
            </a:pPr>
            <a:r>
              <a:rPr lang="en-US" sz="1200" dirty="0">
                <a:solidFill>
                  <a:srgbClr val="0A0A0A"/>
                </a:solidFill>
                <a:latin typeface="Arial" pitchFamily="34" charset="0"/>
                <a:ea typeface="Arial" pitchFamily="34" charset="-122"/>
                <a:cs typeface="Arial" pitchFamily="34" charset="-120"/>
              </a:rPr>
              <a:t>AI Dev 26 pilot in three weeks</a:t>
            </a:r>
            <a:endParaRPr lang="en-US" sz="1200" dirty="0"/>
          </a:p>
        </p:txBody>
      </p:sp>
      <p:sp>
        <p:nvSpPr>
          <p:cNvPr id="15" name="Text 13"/>
          <p:cNvSpPr/>
          <p:nvPr/>
        </p:nvSpPr>
        <p:spPr>
          <a:xfrm>
            <a:off x="6263640" y="2080260"/>
            <a:ext cx="2148840" cy="1371600"/>
          </a:xfrm>
          <a:prstGeom prst="rect">
            <a:avLst/>
          </a:prstGeom>
          <a:noFill/>
          <a:ln/>
        </p:spPr>
        <p:txBody>
          <a:bodyPr wrap="square" lIns="0" tIns="0" rIns="0" bIns="0" rtlCol="0" anchor="t"/>
          <a:lstStyle/>
          <a:p>
            <a:pPr marL="0" indent="0">
              <a:lnSpc>
                <a:spcPct val="140000"/>
              </a:lnSpc>
              <a:buNone/>
            </a:pPr>
            <a:r>
              <a:rPr lang="en-US" sz="1000" dirty="0">
                <a:solidFill>
                  <a:srgbClr val="404040"/>
                </a:solidFill>
                <a:latin typeface="Arial" pitchFamily="34" charset="0"/>
                <a:ea typeface="Arial" pitchFamily="34" charset="-122"/>
                <a:cs typeface="Arial" pitchFamily="34" charset="-120"/>
              </a:rPr>
              <a:t>AI Dev Conference, San Francisco, April 28-29. Semi-structured interview protocol ready to pilot with frontline AI practitioners. Not primary data collection.</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548640" y="1371600"/>
            <a:ext cx="8046720" cy="914400"/>
          </a:xfrm>
          <a:prstGeom prst="rect">
            <a:avLst/>
          </a:prstGeom>
          <a:noFill/>
          <a:ln/>
        </p:spPr>
        <p:txBody>
          <a:bodyPr wrap="square" lIns="0" tIns="0" rIns="0" bIns="0" rtlCol="0" anchor="ctr"/>
          <a:lstStyle/>
          <a:p>
            <a:pPr marL="0" indent="0">
              <a:buNone/>
            </a:pPr>
            <a:r>
              <a:rPr lang="en-US" sz="5400" b="1" dirty="0">
                <a:solidFill>
                  <a:schemeClr val="tx1">
                    <a:lumMod val="85000"/>
                    <a:lumOff val="15000"/>
                  </a:schemeClr>
                </a:solidFill>
                <a:latin typeface="Arial" panose="020B0604020202020204" pitchFamily="34" charset="0"/>
                <a:cs typeface="Arial" panose="020B0604020202020204" pitchFamily="34" charset="0"/>
              </a:rPr>
              <a:t>Empirical Plans</a:t>
            </a:r>
          </a:p>
        </p:txBody>
      </p:sp>
      <p:sp>
        <p:nvSpPr>
          <p:cNvPr id="3" name="Text 1"/>
          <p:cNvSpPr/>
          <p:nvPr/>
        </p:nvSpPr>
        <p:spPr>
          <a:xfrm>
            <a:off x="548640" y="2560320"/>
            <a:ext cx="7315200" cy="1089660"/>
          </a:xfrm>
          <a:prstGeom prst="rect">
            <a:avLst/>
          </a:prstGeom>
          <a:noFill/>
          <a:ln/>
        </p:spPr>
        <p:txBody>
          <a:bodyPr wrap="square" lIns="0" tIns="0" rIns="0" bIns="0" rtlCol="0" anchor="t"/>
          <a:lstStyle/>
          <a:p>
            <a:pPr marL="0" indent="0">
              <a:lnSpc>
                <a:spcPct val="130000"/>
              </a:lnSpc>
              <a:buNone/>
            </a:pPr>
            <a:r>
              <a:rPr lang="en-US" dirty="0">
                <a:solidFill>
                  <a:srgbClr val="0A0A0A"/>
                </a:solidFill>
                <a:latin typeface="Arial" pitchFamily="34" charset="0"/>
                <a:ea typeface="Arial" pitchFamily="34" charset="-122"/>
                <a:cs typeface="Arial" pitchFamily="34" charset="-120"/>
              </a:rPr>
              <a:t>The theoretical framework proposes a mechanism. The empirical phase tests whether that mechanism operates in practice, and if so, how practitioners experience it.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6347</TotalTime>
  <Words>2579</Words>
  <Application>Microsoft Macintosh PowerPoint</Application>
  <PresentationFormat>On-screen Show (16:9)</PresentationFormat>
  <Paragraphs>266</Paragraphs>
  <Slides>17</Slides>
  <Notes>17</Notes>
  <HiddenSlides>4</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American Typewriter</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Gaining Ground, Losing Sight — Barrett Meeting</dc:title>
  <dc:subject>PptxGenJS Presentation</dc:subject>
  <dc:creator>Vikram Bapat</dc:creator>
  <cp:lastModifiedBy>Vikram Bapat</cp:lastModifiedBy>
  <cp:revision>11</cp:revision>
  <dcterms:created xsi:type="dcterms:W3CDTF">2026-04-06T04:32:39Z</dcterms:created>
  <dcterms:modified xsi:type="dcterms:W3CDTF">2026-04-15T17:06:08Z</dcterms:modified>
</cp:coreProperties>
</file>